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notesMaster+xml" PartName="/ppt/notesMasters/notesMaster1.xml"/>
  <Override ContentType="application/vnd.openxmlformats-officedocument.presentationml.notesSlide+xml" PartName="/ppt/notesSlides/notesSlide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notesMasterIdLst>
    <p:notesMasterId r:id="rId33"/>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Lst>
  <p:sldSz cx="18288000" cy="10287000"/>
  <p:notesSz cx="6858000" cy="9144000"/>
  <p:embeddedFontLst>
    <p:embeddedFont>
      <p:font typeface="Mont Bold" charset="1" panose="00000800000000000000"/>
      <p:regular r:id="rId25"/>
    </p:embeddedFont>
    <p:embeddedFont>
      <p:font typeface="Mont" charset="1" panose="00000500000000000000"/>
      <p:regular r:id="rId26"/>
    </p:embeddedFont>
    <p:embeddedFont>
      <p:font typeface="Montserrat" charset="1" panose="00000500000000000000"/>
      <p:regular r:id="rId27"/>
    </p:embeddedFont>
    <p:embeddedFont>
      <p:font typeface="Montserrat Bold" charset="1" panose="00000800000000000000"/>
      <p:regular r:id="rId28"/>
    </p:embeddedFont>
    <p:embeddedFont>
      <p:font typeface="Canva Sans" charset="1" panose="020B0503030501040103"/>
      <p:regular r:id="rId29"/>
    </p:embeddedFont>
    <p:embeddedFont>
      <p:font typeface="Canva Sans Bold" charset="1" panose="020B0803030501040103"/>
      <p:regular r:id="rId30"/>
    </p:embeddedFont>
    <p:embeddedFont>
      <p:font typeface="Arimo" charset="1" panose="020B0604020202020204"/>
      <p:regular r:id="rId31"/>
    </p:embeddedFont>
    <p:embeddedFont>
      <p:font typeface="Noto Sans Bold" charset="1" panose="020B0802040504020204"/>
      <p:regular r:id="rId3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20" Target="slides/slide15.xml" Type="http://schemas.openxmlformats.org/officeDocument/2006/relationships/slide"/><Relationship Id="rId21" Target="slides/slide16.xml" Type="http://schemas.openxmlformats.org/officeDocument/2006/relationships/slide"/><Relationship Id="rId22" Target="slides/slide17.xml" Type="http://schemas.openxmlformats.org/officeDocument/2006/relationships/slide"/><Relationship Id="rId23" Target="slides/slide18.xml" Type="http://schemas.openxmlformats.org/officeDocument/2006/relationships/slide"/><Relationship Id="rId24" Target="slides/slide19.xml" Type="http://schemas.openxmlformats.org/officeDocument/2006/relationships/slide"/><Relationship Id="rId25" Target="fonts/font25.fntdata" Type="http://schemas.openxmlformats.org/officeDocument/2006/relationships/font"/><Relationship Id="rId26" Target="fonts/font26.fntdata" Type="http://schemas.openxmlformats.org/officeDocument/2006/relationships/font"/><Relationship Id="rId27" Target="fonts/font27.fntdata" Type="http://schemas.openxmlformats.org/officeDocument/2006/relationships/font"/><Relationship Id="rId28" Target="fonts/font28.fntdata" Type="http://schemas.openxmlformats.org/officeDocument/2006/relationships/font"/><Relationship Id="rId29" Target="fonts/font29.fntdata" Type="http://schemas.openxmlformats.org/officeDocument/2006/relationships/font"/><Relationship Id="rId3" Target="viewProps.xml" Type="http://schemas.openxmlformats.org/officeDocument/2006/relationships/viewProps"/><Relationship Id="rId30" Target="fonts/font30.fntdata" Type="http://schemas.openxmlformats.org/officeDocument/2006/relationships/font"/><Relationship Id="rId31" Target="fonts/font31.fntdata" Type="http://schemas.openxmlformats.org/officeDocument/2006/relationships/font"/><Relationship Id="rId32" Target="fonts/font32.fntdata" Type="http://schemas.openxmlformats.org/officeDocument/2006/relationships/font"/><Relationship Id="rId33" Target="notesMasters/notesMaster1.xml" Type="http://schemas.openxmlformats.org/officeDocument/2006/relationships/notesMaster"/><Relationship Id="rId34" Target="theme/theme2.xml" Type="http://schemas.openxmlformats.org/officeDocument/2006/relationships/theme"/><Relationship Id="rId35" Target="notesSlides/notesSlide1.xml" Type="http://schemas.openxmlformats.org/officeDocument/2006/relationships/notesSlide"/><Relationship Id="rId4" Target="theme/theme1.xml" Type="http://schemas.openxmlformats.org/officeDocument/2006/relationships/theme"/><Relationship Id="rId5" Target="tableStyles.xml" Type="http://schemas.openxmlformats.org/officeDocument/2006/relationships/tableStyles"/><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notesMasters/_rels/notesMaster1.xml.rels><?xml version="1.0" encoding="UTF-8" standalone="yes"?><Relationships xmlns="http://schemas.openxmlformats.org/package/2006/relationships"><Relationship Id="rId1" Target="../theme/theme2.xml" Type="http://schemas.openxmlformats.org/officeDocument/2006/relationships/theme"/></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1.7.2013</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16.xml" Type="http://schemas.openxmlformats.org/officeDocument/2006/relationships/slide"/></Relationships>
</file>

<file path=ppt/notesSlides/notesSlide1.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“Giải pháp mà nhóm đề xuất tập trung vào việc tích hợp ba yếu tố cốt lõi: mô hình hóa ngữ cảnh nhạy cảm với ý định của người dùng, kết hợp thông tin từ nhiều phương thức khác nhau như văn bản và hình ảnh, cùng với việc ứng dụng đồ thị tri thức để tăng khả năng hiểu biết và phản hồi thông minh.</a:t>
            </a:r>
          </a:p>
          <a:p>
            <a:r>
              <a:rPr lang="en-US"/>
              <a:t/>
            </a:r>
          </a:p>
          <a:p>
            <a:r>
              <a:rPr lang="en-US"/>
              <a:t>Những thử nghiệm ban đầu cho thấy hệ thống đạt được những cải thiện đáng kể. Trong tương lai, nhóm sẽ tiếp tục phát triển theo hướng cá nhân hóa trải nghiệm người dùng, giải quyết các tình huống xung đột thông tin, và đảm bảo khả năng mở rộng để phục vụ lượng người dùng lớn hơn – phù hợp với xu hướng phát triển của thị trường hiện nay.”</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pn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8.png" Type="http://schemas.openxmlformats.org/officeDocument/2006/relationships/image"/></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14.xml.rels><?xml version="1.0" encoding="UTF-8" standalone="yes"?><Relationships xmlns="http://schemas.openxmlformats.org/package/2006/relationships"><Relationship Id="rId1" Target="../slideLayouts/slideLayout7.xml" Type="http://schemas.openxmlformats.org/officeDocument/2006/relationships/slideLayout"/><Relationship Id="rId10" Target="https://dl.acm.org/doi/abs/10.1145/3664647.3681412" TargetMode="External" Type="http://schemas.openxmlformats.org/officeDocument/2006/relationships/hyperlink"/><Relationship Id="rId11" Target="https://dl.acm.org/doi/abs/10.1145/3664647.3681412" TargetMode="External" Type="http://schemas.openxmlformats.org/officeDocument/2006/relationships/hyperlink"/><Relationship Id="rId12" Target="https://dl.acm.org/doi/abs/10.1145/3664647.3681412" TargetMode="External" Type="http://schemas.openxmlformats.org/officeDocument/2006/relationships/hyperlink"/><Relationship Id="rId13" Target="https://dl.acm.org/doi/abs/10.1145/3664647.3681412" TargetMode="External" Type="http://schemas.openxmlformats.org/officeDocument/2006/relationships/hyperlink"/><Relationship Id="rId14" Target="https://dl.acm.org/doi/abs/10.1145/3664647.3681412" TargetMode="External" Type="http://schemas.openxmlformats.org/officeDocument/2006/relationships/hyperlink"/><Relationship Id="rId15" Target="https://dl.acm.org/doi/abs/10.1145/3664647.3681412" TargetMode="External" Type="http://schemas.openxmlformats.org/officeDocument/2006/relationships/hyperlink"/><Relationship Id="rId2" Target="https://promptengineering.org/knowledge-graphs-in-ai-conversational-models/" TargetMode="External" Type="http://schemas.openxmlformats.org/officeDocument/2006/relationships/hyperlink"/><Relationship Id="rId3" Target="https://dl.acm.org/doi/abs/10.1145/3664647.3681412" TargetMode="External" Type="http://schemas.openxmlformats.org/officeDocument/2006/relationships/hyperlink"/><Relationship Id="rId4" Target="https://dl.acm.org/doi/abs/10.1145/3664647.3681412" TargetMode="External" Type="http://schemas.openxmlformats.org/officeDocument/2006/relationships/hyperlink"/><Relationship Id="rId5" Target="https://dl.acm.org/doi/abs/10.1145/3664647.3681412" TargetMode="External" Type="http://schemas.openxmlformats.org/officeDocument/2006/relationships/hyperlink"/><Relationship Id="rId6" Target="https://dl.acm.org/doi/abs/10.1145/3664647.3681412" TargetMode="External" Type="http://schemas.openxmlformats.org/officeDocument/2006/relationships/hyperlink"/><Relationship Id="rId7" Target="https://dl.acm.org/doi/abs/10.1145/3664647.3681412" TargetMode="External" Type="http://schemas.openxmlformats.org/officeDocument/2006/relationships/hyperlink"/><Relationship Id="rId8" Target="https://dl.acm.org/doi/abs/10.1145/3664647.3681412" TargetMode="External" Type="http://schemas.openxmlformats.org/officeDocument/2006/relationships/hyperlink"/><Relationship Id="rId9" Target="https://dl.acm.org/doi/abs/10.1145/3664647.3681412" TargetMode="External" Type="http://schemas.openxmlformats.org/officeDocument/2006/relationships/hyperlink"/></Relationships>
</file>

<file path=ppt/slides/_rels/slide15.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16.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1.xml" Type="http://schemas.openxmlformats.org/officeDocument/2006/relationships/notesSlide"/></Relationships>
</file>

<file path=ppt/slides/_rels/slide17.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18.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1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jpeg" Type="http://schemas.openxmlformats.org/officeDocument/2006/relationships/image"/><Relationship Id="rId3" Target="../media/image1.png" Type="http://schemas.openxmlformats.org/officeDocument/2006/relationships/image"/><Relationship Id="rId4" Target="../media/image2.sv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3.png" Type="http://schemas.openxmlformats.org/officeDocument/2006/relationships/image"/><Relationship Id="rId5" Target="../media/image4.png" Type="http://schemas.openxmlformats.org/officeDocument/2006/relationships/image"/><Relationship Id="rId6" Target="../media/image5.sv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https://www.sciencedirect.com/science/article/pii/S0925231223011773" TargetMode="External" Type="http://schemas.openxmlformats.org/officeDocument/2006/relationships/hyperlink"/><Relationship Id="rId3" Target="https://towardsdatascience.com/multimodal-embeddings-an-introduction-5dc36975966f/" TargetMode="External" Type="http://schemas.openxmlformats.org/officeDocument/2006/relationships/hyperlink"/></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https://medium.com/99p-labs/powering-our-chatbot-with-a-knowledge-graph-377413e7e858" TargetMode="External" Type="http://schemas.openxmlformats.org/officeDocument/2006/relationships/hyperlink"/><Relationship Id="rId3" Target="https://neo4j.com/blog/developer/context-aware-knowledge-graph-chatbot-with-gpt-4-and-neo4j/" TargetMode="External" Type="http://schemas.openxmlformats.org/officeDocument/2006/relationships/hyperlink"/></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slide1.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1028700" y="3357881"/>
            <a:ext cx="16230600" cy="1785619"/>
          </a:xfrm>
          <a:prstGeom prst="rect">
            <a:avLst/>
          </a:prstGeom>
        </p:spPr>
        <p:txBody>
          <a:bodyPr anchor="t" rtlCol="false" tIns="0" lIns="0" bIns="0" rIns="0">
            <a:spAutoFit/>
          </a:bodyPr>
          <a:lstStyle/>
          <a:p>
            <a:pPr algn="ctr">
              <a:lnSpc>
                <a:spcPts val="6580"/>
              </a:lnSpc>
            </a:pPr>
            <a:r>
              <a:rPr lang="en-US" sz="4700" b="true">
                <a:solidFill>
                  <a:srgbClr val="000000"/>
                </a:solidFill>
                <a:latin typeface="Mont Bold"/>
                <a:ea typeface="Mont Bold"/>
                <a:cs typeface="Mont Bold"/>
                <a:sym typeface="Mont Bold"/>
              </a:rPr>
              <a:t>Advancing AI for Intent-Sensitive Contextual Understanding with Personalized Knowledge Graphs</a:t>
            </a:r>
          </a:p>
        </p:txBody>
      </p:sp>
      <p:sp>
        <p:nvSpPr>
          <p:cNvPr name="TextBox 3" id="3"/>
          <p:cNvSpPr txBox="true"/>
          <p:nvPr/>
        </p:nvSpPr>
        <p:spPr>
          <a:xfrm rot="0">
            <a:off x="1028700" y="8358506"/>
            <a:ext cx="16230600" cy="720725"/>
          </a:xfrm>
          <a:prstGeom prst="rect">
            <a:avLst/>
          </a:prstGeom>
        </p:spPr>
        <p:txBody>
          <a:bodyPr anchor="t" rtlCol="false" tIns="0" lIns="0" bIns="0" rIns="0">
            <a:spAutoFit/>
          </a:bodyPr>
          <a:lstStyle/>
          <a:p>
            <a:pPr algn="ctr">
              <a:lnSpc>
                <a:spcPts val="4900"/>
              </a:lnSpc>
            </a:pPr>
            <a:r>
              <a:rPr lang="en-US" sz="3500">
                <a:solidFill>
                  <a:srgbClr val="000000"/>
                </a:solidFill>
                <a:latin typeface="Mont"/>
                <a:ea typeface="Mont"/>
                <a:cs typeface="Mont"/>
                <a:sym typeface="Mont"/>
              </a:rPr>
              <a:t>May 31 2025</a:t>
            </a:r>
          </a:p>
        </p:txBody>
      </p:sp>
    </p:spTree>
  </p:cSld>
  <p:clrMapOvr>
    <a:masterClrMapping/>
  </p:clrMapOvr>
</p:sld>
</file>

<file path=ppt/slides/slide10.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graphicFrame>
        <p:nvGraphicFramePr>
          <p:cNvPr name="Table 2" id="2"/>
          <p:cNvGraphicFramePr>
            <a:graphicFrameLocks noGrp="true"/>
          </p:cNvGraphicFramePr>
          <p:nvPr/>
        </p:nvGraphicFramePr>
        <p:xfrm>
          <a:off x="1084858" y="2422122"/>
          <a:ext cx="16118284" cy="5471852"/>
        </p:xfrm>
        <a:graphic>
          <a:graphicData uri="http://schemas.openxmlformats.org/drawingml/2006/table">
            <a:tbl>
              <a:tblPr/>
              <a:tblGrid>
                <a:gridCol w="2192691"/>
                <a:gridCol w="4169880"/>
                <a:gridCol w="4047626"/>
                <a:gridCol w="5708088"/>
              </a:tblGrid>
              <a:tr h="787053">
                <a:tc>
                  <a:txBody>
                    <a:bodyPr anchor="t" rtlCol="false"/>
                    <a:lstStyle/>
                    <a:p>
                      <a:pPr algn="ctr">
                        <a:lnSpc>
                          <a:spcPts val="2100"/>
                        </a:lnSpc>
                        <a:defRPr/>
                      </a:pPr>
                      <a:r>
                        <a:rPr lang="en-US" sz="1500" b="true">
                          <a:solidFill>
                            <a:srgbClr val="000000"/>
                          </a:solidFill>
                          <a:latin typeface="Canva Sans Bold"/>
                          <a:ea typeface="Canva Sans Bold"/>
                          <a:cs typeface="Canva Sans Bold"/>
                          <a:sym typeface="Canva Sans Bold"/>
                        </a:rPr>
                        <a:t>Phương pháp</a:t>
                      </a:r>
                      <a:endParaRPr lang="en-US" sz="1100"/>
                    </a:p>
                  </a:txBody>
                  <a:tcPr marL="190500" marR="190500" marT="190500" marB="190500" anchor="ctr">
                    <a:lnL cmpd="sng" algn="ctr" cap="flat" w="9525">
                      <a:solidFill>
                        <a:srgbClr val="000000"/>
                      </a:solidFill>
                      <a:prstDash val="solid"/>
                      <a:round/>
                      <a:headEnd type="none" w="med" len="med"/>
                      <a:tailEnd type="none" w="med" len="med"/>
                    </a:lnL>
                    <a:lnR cmpd="sng" algn="ctr" cap="flat" w="9525">
                      <a:solidFill>
                        <a:srgbClr val="000000"/>
                      </a:solidFill>
                      <a:prstDash val="solid"/>
                      <a:round/>
                      <a:headEnd type="none" w="med" len="med"/>
                      <a:tailEnd type="none" w="med" len="med"/>
                    </a:lnR>
                    <a:lnT cmpd="sng" algn="ctr" cap="flat" w="9525">
                      <a:solidFill>
                        <a:srgbClr val="000000"/>
                      </a:solidFill>
                      <a:prstDash val="solid"/>
                      <a:round/>
                      <a:headEnd type="none" w="med" len="med"/>
                      <a:tailEnd type="none" w="med" len="med"/>
                    </a:lnT>
                    <a:lnB cmpd="sng" algn="ctr" cap="flat" w="9525">
                      <a:solidFill>
                        <a:srgbClr val="000000"/>
                      </a:solidFill>
                      <a:prstDash val="solid"/>
                      <a:round/>
                      <a:headEnd type="none" w="med" len="med"/>
                      <a:tailEnd type="none" w="med" len="med"/>
                    </a:lnB>
                    <a:solidFill>
                      <a:srgbClr val="FFCA00"/>
                    </a:solidFill>
                  </a:tcPr>
                </a:tc>
                <a:tc>
                  <a:txBody>
                    <a:bodyPr anchor="t" rtlCol="false"/>
                    <a:lstStyle/>
                    <a:p>
                      <a:pPr algn="ctr">
                        <a:lnSpc>
                          <a:spcPts val="2100"/>
                        </a:lnSpc>
                        <a:defRPr/>
                      </a:pPr>
                      <a:r>
                        <a:rPr lang="en-US" sz="1500" b="true">
                          <a:solidFill>
                            <a:srgbClr val="000000"/>
                          </a:solidFill>
                          <a:latin typeface="Canva Sans Bold"/>
                          <a:ea typeface="Canva Sans Bold"/>
                          <a:cs typeface="Canva Sans Bold"/>
                          <a:sym typeface="Canva Sans Bold"/>
                        </a:rPr>
                        <a:t>Kiến trúc</a:t>
                      </a:r>
                      <a:endParaRPr lang="en-US" sz="1100"/>
                    </a:p>
                  </a:txBody>
                  <a:tcPr marL="190500" marR="190500" marT="190500" marB="190500" anchor="ctr">
                    <a:lnL cmpd="sng" algn="ctr" cap="flat" w="9525">
                      <a:solidFill>
                        <a:srgbClr val="000000"/>
                      </a:solidFill>
                      <a:prstDash val="solid"/>
                      <a:round/>
                      <a:headEnd type="none" w="med" len="med"/>
                      <a:tailEnd type="none" w="med" len="med"/>
                    </a:lnL>
                    <a:lnR cmpd="sng" algn="ctr" cap="flat" w="9525">
                      <a:solidFill>
                        <a:srgbClr val="000000"/>
                      </a:solidFill>
                      <a:prstDash val="solid"/>
                      <a:round/>
                      <a:headEnd type="none" w="med" len="med"/>
                      <a:tailEnd type="none" w="med" len="med"/>
                    </a:lnR>
                    <a:lnT cmpd="sng" algn="ctr" cap="flat" w="9525">
                      <a:solidFill>
                        <a:srgbClr val="000000"/>
                      </a:solidFill>
                      <a:prstDash val="solid"/>
                      <a:round/>
                      <a:headEnd type="none" w="med" len="med"/>
                      <a:tailEnd type="none" w="med" len="med"/>
                    </a:lnT>
                    <a:lnB cmpd="sng" algn="ctr" cap="flat" w="9525">
                      <a:solidFill>
                        <a:srgbClr val="000000"/>
                      </a:solidFill>
                      <a:prstDash val="solid"/>
                      <a:round/>
                      <a:headEnd type="none" w="med" len="med"/>
                      <a:tailEnd type="none" w="med" len="med"/>
                    </a:lnB>
                    <a:solidFill>
                      <a:srgbClr val="FFCA00"/>
                    </a:solidFill>
                  </a:tcPr>
                </a:tc>
                <a:tc>
                  <a:txBody>
                    <a:bodyPr anchor="t" rtlCol="false"/>
                    <a:lstStyle/>
                    <a:p>
                      <a:pPr algn="ctr">
                        <a:lnSpc>
                          <a:spcPts val="2100"/>
                        </a:lnSpc>
                        <a:defRPr/>
                      </a:pPr>
                      <a:r>
                        <a:rPr lang="en-US" sz="1500" b="true">
                          <a:solidFill>
                            <a:srgbClr val="000000"/>
                          </a:solidFill>
                          <a:latin typeface="Canva Sans Bold"/>
                          <a:ea typeface="Canva Sans Bold"/>
                          <a:cs typeface="Canva Sans Bold"/>
                          <a:sym typeface="Canva Sans Bold"/>
                        </a:rPr>
                        <a:t>Ưu điểm</a:t>
                      </a:r>
                      <a:endParaRPr lang="en-US" sz="1100"/>
                    </a:p>
                  </a:txBody>
                  <a:tcPr marL="190500" marR="190500" marT="190500" marB="190500" anchor="ctr">
                    <a:lnL cmpd="sng" algn="ctr" cap="flat" w="9525">
                      <a:solidFill>
                        <a:srgbClr val="000000"/>
                      </a:solidFill>
                      <a:prstDash val="solid"/>
                      <a:round/>
                      <a:headEnd type="none" w="med" len="med"/>
                      <a:tailEnd type="none" w="med" len="med"/>
                    </a:lnL>
                    <a:lnR cmpd="sng" algn="ctr" cap="flat" w="9525">
                      <a:solidFill>
                        <a:srgbClr val="000000"/>
                      </a:solidFill>
                      <a:prstDash val="solid"/>
                      <a:round/>
                      <a:headEnd type="none" w="med" len="med"/>
                      <a:tailEnd type="none" w="med" len="med"/>
                    </a:lnR>
                    <a:lnT cmpd="sng" algn="ctr" cap="flat" w="9525">
                      <a:solidFill>
                        <a:srgbClr val="000000"/>
                      </a:solidFill>
                      <a:prstDash val="solid"/>
                      <a:round/>
                      <a:headEnd type="none" w="med" len="med"/>
                      <a:tailEnd type="none" w="med" len="med"/>
                    </a:lnT>
                    <a:lnB cmpd="sng" algn="ctr" cap="flat" w="9525">
                      <a:solidFill>
                        <a:srgbClr val="000000"/>
                      </a:solidFill>
                      <a:prstDash val="solid"/>
                      <a:round/>
                      <a:headEnd type="none" w="med" len="med"/>
                      <a:tailEnd type="none" w="med" len="med"/>
                    </a:lnB>
                    <a:solidFill>
                      <a:srgbClr val="FFCA00"/>
                    </a:solidFill>
                  </a:tcPr>
                </a:tc>
                <a:tc>
                  <a:txBody>
                    <a:bodyPr anchor="t" rtlCol="false"/>
                    <a:lstStyle/>
                    <a:p>
                      <a:pPr algn="ctr">
                        <a:lnSpc>
                          <a:spcPts val="2100"/>
                        </a:lnSpc>
                        <a:defRPr/>
                      </a:pPr>
                      <a:r>
                        <a:rPr lang="en-US" sz="1500" b="true">
                          <a:solidFill>
                            <a:srgbClr val="000000"/>
                          </a:solidFill>
                          <a:latin typeface="Canva Sans Bold"/>
                          <a:ea typeface="Canva Sans Bold"/>
                          <a:cs typeface="Canva Sans Bold"/>
                          <a:sym typeface="Canva Sans Bold"/>
                        </a:rPr>
                        <a:t>Hạn chế</a:t>
                      </a:r>
                      <a:endParaRPr lang="en-US" sz="1100"/>
                    </a:p>
                  </a:txBody>
                  <a:tcPr marL="190500" marR="190500" marT="190500" marB="190500" anchor="ctr">
                    <a:lnL cmpd="sng" algn="ctr" cap="flat" w="9525">
                      <a:solidFill>
                        <a:srgbClr val="000000"/>
                      </a:solidFill>
                      <a:prstDash val="solid"/>
                      <a:round/>
                      <a:headEnd type="none" w="med" len="med"/>
                      <a:tailEnd type="none" w="med" len="med"/>
                    </a:lnL>
                    <a:lnR cmpd="sng" algn="ctr" cap="flat" w="9525">
                      <a:solidFill>
                        <a:srgbClr val="000000"/>
                      </a:solidFill>
                      <a:prstDash val="solid"/>
                      <a:round/>
                      <a:headEnd type="none" w="med" len="med"/>
                      <a:tailEnd type="none" w="med" len="med"/>
                    </a:lnR>
                    <a:lnT cmpd="sng" algn="ctr" cap="flat" w="9525">
                      <a:solidFill>
                        <a:srgbClr val="000000"/>
                      </a:solidFill>
                      <a:prstDash val="solid"/>
                      <a:round/>
                      <a:headEnd type="none" w="med" len="med"/>
                      <a:tailEnd type="none" w="med" len="med"/>
                    </a:lnT>
                    <a:lnB cmpd="sng" algn="ctr" cap="flat" w="9525">
                      <a:solidFill>
                        <a:srgbClr val="000000"/>
                      </a:solidFill>
                      <a:prstDash val="solid"/>
                      <a:round/>
                      <a:headEnd type="none" w="med" len="med"/>
                      <a:tailEnd type="none" w="med" len="med"/>
                    </a:lnB>
                    <a:solidFill>
                      <a:srgbClr val="FFCA00"/>
                    </a:solidFill>
                  </a:tcPr>
                </a:tc>
              </a:tr>
              <a:tr h="1084856">
                <a:tc>
                  <a:txBody>
                    <a:bodyPr anchor="t" rtlCol="false"/>
                    <a:lstStyle/>
                    <a:p>
                      <a:pPr algn="ctr">
                        <a:lnSpc>
                          <a:spcPts val="2100"/>
                        </a:lnSpc>
                        <a:defRPr/>
                      </a:pPr>
                      <a:r>
                        <a:rPr lang="en-US" sz="1500">
                          <a:solidFill>
                            <a:srgbClr val="000000"/>
                          </a:solidFill>
                          <a:latin typeface="Canva Sans"/>
                          <a:ea typeface="Canva Sans"/>
                          <a:cs typeface="Canva Sans"/>
                          <a:sym typeface="Canva Sans"/>
                        </a:rPr>
                        <a:t>1. Tìm kiếm theo từ khóa</a:t>
                      </a:r>
                      <a:endParaRPr lang="en-US" sz="1100"/>
                    </a:p>
                  </a:txBody>
                  <a:tcPr marL="190500" marR="190500" marT="190500" marB="190500" anchor="ctr">
                    <a:lnL cmpd="sng" algn="ctr" cap="flat" w="9525">
                      <a:solidFill>
                        <a:srgbClr val="000000"/>
                      </a:solidFill>
                      <a:prstDash val="solid"/>
                      <a:round/>
                      <a:headEnd type="none" w="med" len="med"/>
                      <a:tailEnd type="none" w="med" len="med"/>
                    </a:lnL>
                    <a:lnR cmpd="sng" algn="ctr" cap="flat" w="9525">
                      <a:solidFill>
                        <a:srgbClr val="000000"/>
                      </a:solidFill>
                      <a:prstDash val="solid"/>
                      <a:round/>
                      <a:headEnd type="none" w="med" len="med"/>
                      <a:tailEnd type="none" w="med" len="med"/>
                    </a:lnR>
                    <a:lnT cmpd="sng" algn="ctr" cap="flat" w="9525">
                      <a:solidFill>
                        <a:srgbClr val="000000"/>
                      </a:solidFill>
                      <a:prstDash val="solid"/>
                      <a:round/>
                      <a:headEnd type="none" w="med" len="med"/>
                      <a:tailEnd type="none" w="med" len="med"/>
                    </a:lnT>
                    <a:lnB cmpd="sng" algn="ctr" cap="flat" w="9525">
                      <a:solidFill>
                        <a:srgbClr val="000000"/>
                      </a:solidFill>
                      <a:prstDash val="solid"/>
                      <a:round/>
                      <a:headEnd type="none" w="med" len="med"/>
                      <a:tailEnd type="none" w="med" len="med"/>
                    </a:lnB>
                    <a:solidFill>
                      <a:srgbClr val="FFFFFF"/>
                    </a:solidFill>
                  </a:tcPr>
                </a:tc>
                <a:tc>
                  <a:txBody>
                    <a:bodyPr anchor="t" rtlCol="false"/>
                    <a:lstStyle/>
                    <a:p>
                      <a:pPr algn="ctr">
                        <a:lnSpc>
                          <a:spcPts val="2100"/>
                        </a:lnSpc>
                        <a:defRPr/>
                      </a:pPr>
                      <a:r>
                        <a:rPr lang="en-US" sz="1500">
                          <a:solidFill>
                            <a:srgbClr val="000000"/>
                          </a:solidFill>
                          <a:latin typeface="Canva Sans"/>
                          <a:ea typeface="Canva Sans"/>
                          <a:cs typeface="Canva Sans"/>
                          <a:sym typeface="Canva Sans"/>
                        </a:rPr>
                        <a:t>TF-IDF + So khớp Boolean</a:t>
                      </a:r>
                      <a:endParaRPr lang="en-US" sz="1100"/>
                    </a:p>
                  </a:txBody>
                  <a:tcPr marL="190500" marR="190500" marT="190500" marB="190500" anchor="ctr">
                    <a:lnL cmpd="sng" algn="ctr" cap="flat" w="9525">
                      <a:solidFill>
                        <a:srgbClr val="000000"/>
                      </a:solidFill>
                      <a:prstDash val="solid"/>
                      <a:round/>
                      <a:headEnd type="none" w="med" len="med"/>
                      <a:tailEnd type="none" w="med" len="med"/>
                    </a:lnL>
                    <a:lnR cmpd="sng" algn="ctr" cap="flat" w="9525">
                      <a:solidFill>
                        <a:srgbClr val="000000"/>
                      </a:solidFill>
                      <a:prstDash val="solid"/>
                      <a:round/>
                      <a:headEnd type="none" w="med" len="med"/>
                      <a:tailEnd type="none" w="med" len="med"/>
                    </a:lnR>
                    <a:lnT cmpd="sng" algn="ctr" cap="flat" w="9525">
                      <a:solidFill>
                        <a:srgbClr val="000000"/>
                      </a:solidFill>
                      <a:prstDash val="solid"/>
                      <a:round/>
                      <a:headEnd type="none" w="med" len="med"/>
                      <a:tailEnd type="none" w="med" len="med"/>
                    </a:lnT>
                    <a:lnB cmpd="sng" algn="ctr" cap="flat" w="9525">
                      <a:solidFill>
                        <a:srgbClr val="000000"/>
                      </a:solidFill>
                      <a:prstDash val="solid"/>
                      <a:round/>
                      <a:headEnd type="none" w="med" len="med"/>
                      <a:tailEnd type="none" w="med" len="med"/>
                    </a:lnB>
                    <a:solidFill>
                      <a:srgbClr val="FFFFFF"/>
                    </a:solidFill>
                  </a:tcPr>
                </a:tc>
                <a:tc>
                  <a:txBody>
                    <a:bodyPr anchor="t" rtlCol="false"/>
                    <a:lstStyle/>
                    <a:p>
                      <a:pPr algn="ctr">
                        <a:lnSpc>
                          <a:spcPts val="2100"/>
                        </a:lnSpc>
                        <a:defRPr/>
                      </a:pPr>
                      <a:r>
                        <a:rPr lang="en-US" sz="1500">
                          <a:solidFill>
                            <a:srgbClr val="000000"/>
                          </a:solidFill>
                          <a:latin typeface="Canva Sans"/>
                          <a:ea typeface="Canva Sans"/>
                          <a:cs typeface="Canva Sans"/>
                          <a:sym typeface="Canva Sans"/>
                        </a:rPr>
                        <a:t>Nhanh, đơn giản, chi phí thấp</a:t>
                      </a:r>
                      <a:endParaRPr lang="en-US" sz="1100"/>
                    </a:p>
                  </a:txBody>
                  <a:tcPr marL="190500" marR="190500" marT="190500" marB="190500" anchor="ctr">
                    <a:lnL cmpd="sng" algn="ctr" cap="flat" w="9525">
                      <a:solidFill>
                        <a:srgbClr val="000000"/>
                      </a:solidFill>
                      <a:prstDash val="solid"/>
                      <a:round/>
                      <a:headEnd type="none" w="med" len="med"/>
                      <a:tailEnd type="none" w="med" len="med"/>
                    </a:lnL>
                    <a:lnR cmpd="sng" algn="ctr" cap="flat" w="9525">
                      <a:solidFill>
                        <a:srgbClr val="000000"/>
                      </a:solidFill>
                      <a:prstDash val="solid"/>
                      <a:round/>
                      <a:headEnd type="none" w="med" len="med"/>
                      <a:tailEnd type="none" w="med" len="med"/>
                    </a:lnR>
                    <a:lnT cmpd="sng" algn="ctr" cap="flat" w="9525">
                      <a:solidFill>
                        <a:srgbClr val="000000"/>
                      </a:solidFill>
                      <a:prstDash val="solid"/>
                      <a:round/>
                      <a:headEnd type="none" w="med" len="med"/>
                      <a:tailEnd type="none" w="med" len="med"/>
                    </a:lnT>
                    <a:lnB cmpd="sng" algn="ctr" cap="flat" w="9525">
                      <a:solidFill>
                        <a:srgbClr val="000000"/>
                      </a:solidFill>
                      <a:prstDash val="solid"/>
                      <a:round/>
                      <a:headEnd type="none" w="med" len="med"/>
                      <a:tailEnd type="none" w="med" len="med"/>
                    </a:lnB>
                    <a:solidFill>
                      <a:srgbClr val="FFFFFF"/>
                    </a:solidFill>
                  </a:tcPr>
                </a:tc>
                <a:tc>
                  <a:txBody>
                    <a:bodyPr anchor="t" rtlCol="false"/>
                    <a:lstStyle/>
                    <a:p>
                      <a:pPr algn="ctr">
                        <a:lnSpc>
                          <a:spcPts val="2100"/>
                        </a:lnSpc>
                        <a:defRPr/>
                      </a:pPr>
                      <a:r>
                        <a:rPr lang="en-US" sz="1500">
                          <a:solidFill>
                            <a:srgbClr val="000000"/>
                          </a:solidFill>
                          <a:latin typeface="Canva Sans"/>
                          <a:ea typeface="Canva Sans"/>
                          <a:cs typeface="Canva Sans"/>
                          <a:sym typeface="Canva Sans"/>
                        </a:rPr>
                        <a:t>Không hiểu ngữ cảnh, kém với từ đồng nghĩa</a:t>
                      </a:r>
                      <a:endParaRPr lang="en-US" sz="1100"/>
                    </a:p>
                  </a:txBody>
                  <a:tcPr marL="190500" marR="190500" marT="190500" marB="190500" anchor="ctr">
                    <a:lnL cmpd="sng" algn="ctr" cap="flat" w="9525">
                      <a:solidFill>
                        <a:srgbClr val="000000"/>
                      </a:solidFill>
                      <a:prstDash val="solid"/>
                      <a:round/>
                      <a:headEnd type="none" w="med" len="med"/>
                      <a:tailEnd type="none" w="med" len="med"/>
                    </a:lnL>
                    <a:lnR cmpd="sng" algn="ctr" cap="flat" w="9525">
                      <a:solidFill>
                        <a:srgbClr val="000000"/>
                      </a:solidFill>
                      <a:prstDash val="solid"/>
                      <a:round/>
                      <a:headEnd type="none" w="med" len="med"/>
                      <a:tailEnd type="none" w="med" len="med"/>
                    </a:lnR>
                    <a:lnT cmpd="sng" algn="ctr" cap="flat" w="9525">
                      <a:solidFill>
                        <a:srgbClr val="000000"/>
                      </a:solidFill>
                      <a:prstDash val="solid"/>
                      <a:round/>
                      <a:headEnd type="none" w="med" len="med"/>
                      <a:tailEnd type="none" w="med" len="med"/>
                    </a:lnT>
                    <a:lnB cmpd="sng" algn="ctr" cap="flat" w="9525">
                      <a:solidFill>
                        <a:srgbClr val="000000"/>
                      </a:solidFill>
                      <a:prstDash val="solid"/>
                      <a:round/>
                      <a:headEnd type="none" w="med" len="med"/>
                      <a:tailEnd type="none" w="med" len="med"/>
                    </a:lnB>
                    <a:solidFill>
                      <a:srgbClr val="FFFFFF"/>
                    </a:solidFill>
                  </a:tcPr>
                </a:tc>
              </a:tr>
              <a:tr h="1651070">
                <a:tc>
                  <a:txBody>
                    <a:bodyPr anchor="t" rtlCol="false"/>
                    <a:lstStyle/>
                    <a:p>
                      <a:pPr algn="ctr">
                        <a:lnSpc>
                          <a:spcPts val="2100"/>
                        </a:lnSpc>
                        <a:defRPr/>
                      </a:pPr>
                      <a:r>
                        <a:rPr lang="en-US" sz="1500">
                          <a:solidFill>
                            <a:srgbClr val="000000"/>
                          </a:solidFill>
                          <a:latin typeface="Canva Sans"/>
                          <a:ea typeface="Canva Sans"/>
                          <a:cs typeface="Canva Sans"/>
                          <a:sym typeface="Canva Sans"/>
                        </a:rPr>
                        <a:t>2. Chỉ dùng LLM (GPT-3.5/4)</a:t>
                      </a:r>
                      <a:endParaRPr lang="en-US" sz="1100"/>
                    </a:p>
                  </a:txBody>
                  <a:tcPr marL="190500" marR="190500" marT="190500" marB="190500" anchor="ctr">
                    <a:lnL cmpd="sng" algn="ctr" cap="flat" w="9525">
                      <a:solidFill>
                        <a:srgbClr val="000000"/>
                      </a:solidFill>
                      <a:prstDash val="solid"/>
                      <a:round/>
                      <a:headEnd type="none" w="med" len="med"/>
                      <a:tailEnd type="none" w="med" len="med"/>
                    </a:lnL>
                    <a:lnR cmpd="sng" algn="ctr" cap="flat" w="9525">
                      <a:solidFill>
                        <a:srgbClr val="000000"/>
                      </a:solidFill>
                      <a:prstDash val="solid"/>
                      <a:round/>
                      <a:headEnd type="none" w="med" len="med"/>
                      <a:tailEnd type="none" w="med" len="med"/>
                    </a:lnR>
                    <a:lnT cmpd="sng" algn="ctr" cap="flat" w="9525">
                      <a:solidFill>
                        <a:srgbClr val="000000"/>
                      </a:solidFill>
                      <a:prstDash val="solid"/>
                      <a:round/>
                      <a:headEnd type="none" w="med" len="med"/>
                      <a:tailEnd type="none" w="med" len="med"/>
                    </a:lnT>
                    <a:lnB cmpd="sng" algn="ctr" cap="flat" w="9525">
                      <a:solidFill>
                        <a:srgbClr val="000000"/>
                      </a:solidFill>
                      <a:prstDash val="solid"/>
                      <a:round/>
                      <a:headEnd type="none" w="med" len="med"/>
                      <a:tailEnd type="none" w="med" len="med"/>
                    </a:lnB>
                    <a:solidFill>
                      <a:srgbClr val="FFFFFF"/>
                    </a:solidFill>
                  </a:tcPr>
                </a:tc>
                <a:tc>
                  <a:txBody>
                    <a:bodyPr anchor="t" rtlCol="false"/>
                    <a:lstStyle/>
                    <a:p>
                      <a:pPr algn="ctr">
                        <a:lnSpc>
                          <a:spcPts val="2100"/>
                        </a:lnSpc>
                        <a:defRPr/>
                      </a:pPr>
                      <a:r>
                        <a:rPr lang="en-US" sz="1500">
                          <a:solidFill>
                            <a:srgbClr val="000000"/>
                          </a:solidFill>
                          <a:latin typeface="Canva Sans"/>
                          <a:ea typeface="Canva Sans"/>
                          <a:cs typeface="Canva Sans"/>
                          <a:sym typeface="Canva Sans"/>
                        </a:rPr>
                        <a:t>Truy vấn trực tiếp qua LLM</a:t>
                      </a:r>
                      <a:endParaRPr lang="en-US" sz="1100"/>
                    </a:p>
                  </a:txBody>
                  <a:tcPr marL="190500" marR="190500" marT="190500" marB="190500" anchor="ctr">
                    <a:lnL cmpd="sng" algn="ctr" cap="flat" w="9525">
                      <a:solidFill>
                        <a:srgbClr val="000000"/>
                      </a:solidFill>
                      <a:prstDash val="solid"/>
                      <a:round/>
                      <a:headEnd type="none" w="med" len="med"/>
                      <a:tailEnd type="none" w="med" len="med"/>
                    </a:lnL>
                    <a:lnR cmpd="sng" algn="ctr" cap="flat" w="9525">
                      <a:solidFill>
                        <a:srgbClr val="000000"/>
                      </a:solidFill>
                      <a:prstDash val="solid"/>
                      <a:round/>
                      <a:headEnd type="none" w="med" len="med"/>
                      <a:tailEnd type="none" w="med" len="med"/>
                    </a:lnR>
                    <a:lnT cmpd="sng" algn="ctr" cap="flat" w="9525">
                      <a:solidFill>
                        <a:srgbClr val="000000"/>
                      </a:solidFill>
                      <a:prstDash val="solid"/>
                      <a:round/>
                      <a:headEnd type="none" w="med" len="med"/>
                      <a:tailEnd type="none" w="med" len="med"/>
                    </a:lnT>
                    <a:lnB cmpd="sng" algn="ctr" cap="flat" w="9525">
                      <a:solidFill>
                        <a:srgbClr val="000000"/>
                      </a:solidFill>
                      <a:prstDash val="solid"/>
                      <a:round/>
                      <a:headEnd type="none" w="med" len="med"/>
                      <a:tailEnd type="none" w="med" len="med"/>
                    </a:lnB>
                    <a:solidFill>
                      <a:srgbClr val="FFFFFF"/>
                    </a:solidFill>
                  </a:tcPr>
                </a:tc>
                <a:tc>
                  <a:txBody>
                    <a:bodyPr anchor="t" rtlCol="false"/>
                    <a:lstStyle/>
                    <a:p>
                      <a:pPr algn="ctr">
                        <a:lnSpc>
                          <a:spcPts val="2100"/>
                        </a:lnSpc>
                        <a:defRPr/>
                      </a:pPr>
                      <a:r>
                        <a:rPr lang="en-US" sz="1500">
                          <a:solidFill>
                            <a:srgbClr val="000000"/>
                          </a:solidFill>
                          <a:latin typeface="Canva Sans"/>
                          <a:ea typeface="Canva Sans"/>
                          <a:cs typeface="Canva Sans"/>
                          <a:sym typeface="Canva Sans"/>
                        </a:rPr>
                        <a:t>Hiểu ngôn ngữ tự nhiên, sáng tạo</a:t>
                      </a:r>
                      <a:endParaRPr lang="en-US" sz="1100"/>
                    </a:p>
                  </a:txBody>
                  <a:tcPr marL="190500" marR="190500" marT="190500" marB="190500" anchor="ctr">
                    <a:lnL cmpd="sng" algn="ctr" cap="flat" w="9525">
                      <a:solidFill>
                        <a:srgbClr val="000000"/>
                      </a:solidFill>
                      <a:prstDash val="solid"/>
                      <a:round/>
                      <a:headEnd type="none" w="med" len="med"/>
                      <a:tailEnd type="none" w="med" len="med"/>
                    </a:lnL>
                    <a:lnR cmpd="sng" algn="ctr" cap="flat" w="9525">
                      <a:solidFill>
                        <a:srgbClr val="000000"/>
                      </a:solidFill>
                      <a:prstDash val="solid"/>
                      <a:round/>
                      <a:headEnd type="none" w="med" len="med"/>
                      <a:tailEnd type="none" w="med" len="med"/>
                    </a:lnR>
                    <a:lnT cmpd="sng" algn="ctr" cap="flat" w="9525">
                      <a:solidFill>
                        <a:srgbClr val="000000"/>
                      </a:solidFill>
                      <a:prstDash val="solid"/>
                      <a:round/>
                      <a:headEnd type="none" w="med" len="med"/>
                      <a:tailEnd type="none" w="med" len="med"/>
                    </a:lnT>
                    <a:lnB cmpd="sng" algn="ctr" cap="flat" w="9525">
                      <a:solidFill>
                        <a:srgbClr val="000000"/>
                      </a:solidFill>
                      <a:prstDash val="solid"/>
                      <a:round/>
                      <a:headEnd type="none" w="med" len="med"/>
                      <a:tailEnd type="none" w="med" len="med"/>
                    </a:lnB>
                    <a:solidFill>
                      <a:srgbClr val="FFFFFF"/>
                    </a:solidFill>
                  </a:tcPr>
                </a:tc>
                <a:tc>
                  <a:txBody>
                    <a:bodyPr anchor="t" rtlCol="false"/>
                    <a:lstStyle/>
                    <a:p>
                      <a:pPr algn="ctr">
                        <a:lnSpc>
                          <a:spcPts val="2100"/>
                        </a:lnSpc>
                        <a:defRPr/>
                      </a:pPr>
                      <a:r>
                        <a:rPr lang="en-US" sz="1500">
                          <a:solidFill>
                            <a:srgbClr val="000000"/>
                          </a:solidFill>
                          <a:latin typeface="Canva Sans"/>
                          <a:ea typeface="Canva Sans"/>
                          <a:cs typeface="Canva Sans"/>
                          <a:sym typeface="Canva Sans"/>
                        </a:rPr>
                        <a:t>Thiếu minh bạch, tốn kém, phản hồi không ổn định</a:t>
                      </a:r>
                      <a:endParaRPr lang="en-US" sz="1100"/>
                    </a:p>
                  </a:txBody>
                  <a:tcPr marL="190500" marR="190500" marT="190500" marB="190500" anchor="ctr">
                    <a:lnL cmpd="sng" algn="ctr" cap="flat" w="9525">
                      <a:solidFill>
                        <a:srgbClr val="000000"/>
                      </a:solidFill>
                      <a:prstDash val="solid"/>
                      <a:round/>
                      <a:headEnd type="none" w="med" len="med"/>
                      <a:tailEnd type="none" w="med" len="med"/>
                    </a:lnL>
                    <a:lnR cmpd="sng" algn="ctr" cap="flat" w="9525">
                      <a:solidFill>
                        <a:srgbClr val="000000"/>
                      </a:solidFill>
                      <a:prstDash val="solid"/>
                      <a:round/>
                      <a:headEnd type="none" w="med" len="med"/>
                      <a:tailEnd type="none" w="med" len="med"/>
                    </a:lnR>
                    <a:lnT cmpd="sng" algn="ctr" cap="flat" w="9525">
                      <a:solidFill>
                        <a:srgbClr val="000000"/>
                      </a:solidFill>
                      <a:prstDash val="solid"/>
                      <a:round/>
                      <a:headEnd type="none" w="med" len="med"/>
                      <a:tailEnd type="none" w="med" len="med"/>
                    </a:lnT>
                    <a:lnB cmpd="sng" algn="ctr" cap="flat" w="9525">
                      <a:solidFill>
                        <a:srgbClr val="000000"/>
                      </a:solidFill>
                      <a:prstDash val="solid"/>
                      <a:round/>
                      <a:headEnd type="none" w="med" len="med"/>
                      <a:tailEnd type="none" w="med" len="med"/>
                    </a:lnB>
                    <a:solidFill>
                      <a:srgbClr val="FFFFFF"/>
                    </a:solidFill>
                  </a:tcPr>
                </a:tc>
              </a:tr>
              <a:tr h="1948873">
                <a:tc>
                  <a:txBody>
                    <a:bodyPr anchor="t" rtlCol="false"/>
                    <a:lstStyle/>
                    <a:p>
                      <a:pPr algn="ctr">
                        <a:lnSpc>
                          <a:spcPts val="2100"/>
                        </a:lnSpc>
                        <a:defRPr/>
                      </a:pPr>
                      <a:r>
                        <a:rPr lang="en-US" sz="1500">
                          <a:solidFill>
                            <a:srgbClr val="000000"/>
                          </a:solidFill>
                          <a:latin typeface="Canva Sans"/>
                          <a:ea typeface="Canva Sans"/>
                          <a:cs typeface="Canva Sans"/>
                          <a:sym typeface="Canva Sans"/>
                        </a:rPr>
                        <a:t>3</a:t>
                      </a:r>
                      <a:r>
                        <a:rPr lang="en-US" sz="1500">
                          <a:solidFill>
                            <a:srgbClr val="000000"/>
                          </a:solidFill>
                          <a:latin typeface="Canva Sans"/>
                          <a:ea typeface="Canva Sans"/>
                          <a:cs typeface="Canva Sans"/>
                          <a:sym typeface="Canva Sans"/>
                        </a:rPr>
                        <a:t>. Phương pháp đề xuất</a:t>
                      </a:r>
                      <a:endParaRPr lang="en-US" sz="1100"/>
                    </a:p>
                  </a:txBody>
                  <a:tcPr marL="190500" marR="190500" marT="190500" marB="190500" anchor="ctr">
                    <a:lnL cmpd="sng" algn="ctr" cap="flat" w="9525">
                      <a:solidFill>
                        <a:srgbClr val="000000"/>
                      </a:solidFill>
                      <a:prstDash val="solid"/>
                      <a:round/>
                      <a:headEnd type="none" w="med" len="med"/>
                      <a:tailEnd type="none" w="med" len="med"/>
                    </a:lnL>
                    <a:lnR cmpd="sng" algn="ctr" cap="flat" w="9525">
                      <a:solidFill>
                        <a:srgbClr val="000000"/>
                      </a:solidFill>
                      <a:prstDash val="solid"/>
                      <a:round/>
                      <a:headEnd type="none" w="med" len="med"/>
                      <a:tailEnd type="none" w="med" len="med"/>
                    </a:lnR>
                    <a:lnT cmpd="sng" algn="ctr" cap="flat" w="9525">
                      <a:solidFill>
                        <a:srgbClr val="000000"/>
                      </a:solidFill>
                      <a:prstDash val="solid"/>
                      <a:round/>
                      <a:headEnd type="none" w="med" len="med"/>
                      <a:tailEnd type="none" w="med" len="med"/>
                    </a:lnT>
                    <a:lnB cmpd="sng" algn="ctr" cap="flat" w="9525">
                      <a:solidFill>
                        <a:srgbClr val="000000"/>
                      </a:solidFill>
                      <a:prstDash val="solid"/>
                      <a:round/>
                      <a:headEnd type="none" w="med" len="med"/>
                      <a:tailEnd type="none" w="med" len="med"/>
                    </a:lnB>
                    <a:solidFill>
                      <a:srgbClr val="FFFFFF"/>
                    </a:solidFill>
                  </a:tcPr>
                </a:tc>
                <a:tc>
                  <a:txBody>
                    <a:bodyPr anchor="t" rtlCol="false"/>
                    <a:lstStyle/>
                    <a:p>
                      <a:pPr algn="ctr">
                        <a:lnSpc>
                          <a:spcPts val="2100"/>
                        </a:lnSpc>
                        <a:defRPr/>
                      </a:pPr>
                      <a:r>
                        <a:rPr lang="en-US" sz="1500">
                          <a:solidFill>
                            <a:srgbClr val="000000"/>
                          </a:solidFill>
                          <a:latin typeface="Canva Sans"/>
                          <a:ea typeface="Canva Sans"/>
                          <a:cs typeface="Canva Sans"/>
                          <a:sym typeface="Canva Sans"/>
                        </a:rPr>
                        <a:t>2 bước hoàn thiện input query bằng</a:t>
                      </a:r>
                      <a:endParaRPr lang="en-US" sz="1100"/>
                    </a:p>
                    <a:p>
                      <a:pPr algn="ctr">
                        <a:lnSpc>
                          <a:spcPts val="2100"/>
                        </a:lnSpc>
                      </a:pPr>
                      <a:r>
                        <a:rPr lang="en-US" sz="1500">
                          <a:solidFill>
                            <a:srgbClr val="000000"/>
                          </a:solidFill>
                          <a:latin typeface="Canva Sans"/>
                          <a:ea typeface="Canva Sans"/>
                          <a:cs typeface="Canva Sans"/>
                          <a:sym typeface="Canva Sans"/>
                        </a:rPr>
                        <a:t> đa phương thức ngữ cảnh </a:t>
                      </a:r>
                    </a:p>
                    <a:p>
                      <a:pPr algn="ctr">
                        <a:lnSpc>
                          <a:spcPts val="2100"/>
                        </a:lnSpc>
                      </a:pPr>
                      <a:r>
                        <a:rPr lang="en-US" sz="1500">
                          <a:solidFill>
                            <a:srgbClr val="000000"/>
                          </a:solidFill>
                          <a:latin typeface="Canva Sans"/>
                          <a:ea typeface="Canva Sans"/>
                          <a:cs typeface="Canva Sans"/>
                          <a:sym typeface="Canva Sans"/>
                        </a:rPr>
                        <a:t>+ tăng cường đồ thị tri thức cá nhân</a:t>
                      </a:r>
                    </a:p>
                  </a:txBody>
                  <a:tcPr marL="190500" marR="190500" marT="190500" marB="190500" anchor="ctr">
                    <a:lnL cmpd="sng" algn="ctr" cap="flat" w="9525">
                      <a:solidFill>
                        <a:srgbClr val="000000"/>
                      </a:solidFill>
                      <a:prstDash val="solid"/>
                      <a:round/>
                      <a:headEnd type="none" w="med" len="med"/>
                      <a:tailEnd type="none" w="med" len="med"/>
                    </a:lnL>
                    <a:lnR cmpd="sng" algn="ctr" cap="flat" w="9525">
                      <a:solidFill>
                        <a:srgbClr val="000000"/>
                      </a:solidFill>
                      <a:prstDash val="solid"/>
                      <a:round/>
                      <a:headEnd type="none" w="med" len="med"/>
                      <a:tailEnd type="none" w="med" len="med"/>
                    </a:lnR>
                    <a:lnT cmpd="sng" algn="ctr" cap="flat" w="9525">
                      <a:solidFill>
                        <a:srgbClr val="000000"/>
                      </a:solidFill>
                      <a:prstDash val="solid"/>
                      <a:round/>
                      <a:headEnd type="none" w="med" len="med"/>
                      <a:tailEnd type="none" w="med" len="med"/>
                    </a:lnT>
                    <a:lnB cmpd="sng" algn="ctr" cap="flat" w="9525">
                      <a:solidFill>
                        <a:srgbClr val="000000"/>
                      </a:solidFill>
                      <a:prstDash val="solid"/>
                      <a:round/>
                      <a:headEnd type="none" w="med" len="med"/>
                      <a:tailEnd type="none" w="med" len="med"/>
                    </a:lnB>
                    <a:solidFill>
                      <a:srgbClr val="FFFFFF"/>
                    </a:solidFill>
                  </a:tcPr>
                </a:tc>
                <a:tc>
                  <a:txBody>
                    <a:bodyPr anchor="t" rtlCol="false"/>
                    <a:lstStyle/>
                    <a:p>
                      <a:pPr algn="ctr">
                        <a:lnSpc>
                          <a:spcPts val="2100"/>
                        </a:lnSpc>
                        <a:defRPr/>
                      </a:pPr>
                      <a:r>
                        <a:rPr lang="en-US" sz="1500">
                          <a:solidFill>
                            <a:srgbClr val="000000"/>
                          </a:solidFill>
                          <a:latin typeface="Canva Sans"/>
                          <a:ea typeface="Canva Sans"/>
                          <a:cs typeface="Canva Sans"/>
                          <a:sym typeface="Canva Sans"/>
                        </a:rPr>
                        <a:t>Hiểu ý định sâu, ngữ cảnh tốt, hỗ trợ đa phương tiện, dễ mở rộng</a:t>
                      </a:r>
                      <a:endParaRPr lang="en-US" sz="1100"/>
                    </a:p>
                  </a:txBody>
                  <a:tcPr marL="190500" marR="190500" marT="190500" marB="190500" anchor="ctr">
                    <a:lnL cmpd="sng" algn="ctr" cap="flat" w="9525">
                      <a:solidFill>
                        <a:srgbClr val="000000"/>
                      </a:solidFill>
                      <a:prstDash val="solid"/>
                      <a:round/>
                      <a:headEnd type="none" w="med" len="med"/>
                      <a:tailEnd type="none" w="med" len="med"/>
                    </a:lnL>
                    <a:lnR cmpd="sng" algn="ctr" cap="flat" w="9525">
                      <a:solidFill>
                        <a:srgbClr val="000000"/>
                      </a:solidFill>
                      <a:prstDash val="solid"/>
                      <a:round/>
                      <a:headEnd type="none" w="med" len="med"/>
                      <a:tailEnd type="none" w="med" len="med"/>
                    </a:lnR>
                    <a:lnT cmpd="sng" algn="ctr" cap="flat" w="9525">
                      <a:solidFill>
                        <a:srgbClr val="000000"/>
                      </a:solidFill>
                      <a:prstDash val="solid"/>
                      <a:round/>
                      <a:headEnd type="none" w="med" len="med"/>
                      <a:tailEnd type="none" w="med" len="med"/>
                    </a:lnT>
                    <a:lnB cmpd="sng" algn="ctr" cap="flat" w="9525">
                      <a:solidFill>
                        <a:srgbClr val="000000"/>
                      </a:solidFill>
                      <a:prstDash val="solid"/>
                      <a:round/>
                      <a:headEnd type="none" w="med" len="med"/>
                      <a:tailEnd type="none" w="med" len="med"/>
                    </a:lnB>
                    <a:solidFill>
                      <a:srgbClr val="FFFFFF"/>
                    </a:solidFill>
                  </a:tcPr>
                </a:tc>
                <a:tc>
                  <a:txBody>
                    <a:bodyPr anchor="t" rtlCol="false"/>
                    <a:lstStyle/>
                    <a:p>
                      <a:pPr algn="ctr">
                        <a:lnSpc>
                          <a:spcPts val="2100"/>
                        </a:lnSpc>
                        <a:defRPr/>
                      </a:pPr>
                      <a:r>
                        <a:rPr lang="en-US" sz="1500">
                          <a:solidFill>
                            <a:srgbClr val="000000"/>
                          </a:solidFill>
                          <a:latin typeface="Canva Sans"/>
                          <a:ea typeface="Canva Sans"/>
                          <a:cs typeface="Canva Sans"/>
                          <a:sym typeface="Canva Sans"/>
                        </a:rPr>
                        <a:t>Phức tạp hơn, cần tích hợp nhiều hệ thống</a:t>
                      </a:r>
                      <a:endParaRPr lang="en-US" sz="1100"/>
                    </a:p>
                  </a:txBody>
                  <a:tcPr marL="190500" marR="190500" marT="190500" marB="190500" anchor="ctr">
                    <a:lnL cmpd="sng" algn="ctr" cap="flat" w="9525">
                      <a:solidFill>
                        <a:srgbClr val="000000"/>
                      </a:solidFill>
                      <a:prstDash val="solid"/>
                      <a:round/>
                      <a:headEnd type="none" w="med" len="med"/>
                      <a:tailEnd type="none" w="med" len="med"/>
                    </a:lnL>
                    <a:lnR cmpd="sng" algn="ctr" cap="flat" w="9525">
                      <a:solidFill>
                        <a:srgbClr val="000000"/>
                      </a:solidFill>
                      <a:prstDash val="solid"/>
                      <a:round/>
                      <a:headEnd type="none" w="med" len="med"/>
                      <a:tailEnd type="none" w="med" len="med"/>
                    </a:lnR>
                    <a:lnT cmpd="sng" algn="ctr" cap="flat" w="9525">
                      <a:solidFill>
                        <a:srgbClr val="000000"/>
                      </a:solidFill>
                      <a:prstDash val="solid"/>
                      <a:round/>
                      <a:headEnd type="none" w="med" len="med"/>
                      <a:tailEnd type="none" w="med" len="med"/>
                    </a:lnT>
                    <a:lnB cmpd="sng" algn="ctr" cap="flat" w="9525">
                      <a:solidFill>
                        <a:srgbClr val="000000"/>
                      </a:solidFill>
                      <a:prstDash val="solid"/>
                      <a:round/>
                      <a:headEnd type="none" w="med" len="med"/>
                      <a:tailEnd type="none" w="med" len="med"/>
                    </a:lnB>
                    <a:solidFill>
                      <a:srgbClr val="FFFFFF"/>
                    </a:solidFill>
                  </a:tcPr>
                </a:tc>
              </a:tr>
            </a:tbl>
          </a:graphicData>
        </a:graphic>
      </p:graphicFrame>
      <p:sp>
        <p:nvSpPr>
          <p:cNvPr name="TextBox 3" id="3"/>
          <p:cNvSpPr txBox="true"/>
          <p:nvPr/>
        </p:nvSpPr>
        <p:spPr>
          <a:xfrm rot="0">
            <a:off x="1028700" y="933450"/>
            <a:ext cx="16230600" cy="948309"/>
          </a:xfrm>
          <a:prstGeom prst="rect">
            <a:avLst/>
          </a:prstGeom>
        </p:spPr>
        <p:txBody>
          <a:bodyPr anchor="t" rtlCol="false" tIns="0" lIns="0" bIns="0" rIns="0">
            <a:spAutoFit/>
          </a:bodyPr>
          <a:lstStyle/>
          <a:p>
            <a:pPr algn="l">
              <a:lnSpc>
                <a:spcPts val="7728"/>
              </a:lnSpc>
            </a:pPr>
            <a:r>
              <a:rPr lang="en-US" sz="5600" b="true">
                <a:solidFill>
                  <a:srgbClr val="000000"/>
                </a:solidFill>
                <a:latin typeface="Montserrat Bold"/>
                <a:ea typeface="Montserrat Bold"/>
                <a:cs typeface="Montserrat Bold"/>
                <a:sym typeface="Montserrat Bold"/>
              </a:rPr>
              <a:t>4. Baseline Methods Evaluated</a:t>
            </a:r>
          </a:p>
        </p:txBody>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0" r="0" b="-32444"/>
            </a:stretch>
          </a:blipFill>
        </p:spPr>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028700" y="3024490"/>
            <a:ext cx="6230576" cy="4322462"/>
          </a:xfrm>
          <a:custGeom>
            <a:avLst/>
            <a:gdLst/>
            <a:ahLst/>
            <a:cxnLst/>
            <a:rect r="r" b="b" t="t" l="l"/>
            <a:pathLst>
              <a:path h="4322462" w="6230576">
                <a:moveTo>
                  <a:pt x="0" y="0"/>
                </a:moveTo>
                <a:lnTo>
                  <a:pt x="6230576" y="0"/>
                </a:lnTo>
                <a:lnTo>
                  <a:pt x="6230576" y="4322462"/>
                </a:lnTo>
                <a:lnTo>
                  <a:pt x="0" y="4322462"/>
                </a:lnTo>
                <a:lnTo>
                  <a:pt x="0" y="0"/>
                </a:lnTo>
                <a:close/>
              </a:path>
            </a:pathLst>
          </a:custGeom>
          <a:blipFill>
            <a:blip r:embed="rId2"/>
            <a:stretch>
              <a:fillRect l="0" t="0" r="0" b="0"/>
            </a:stretch>
          </a:blipFill>
        </p:spPr>
      </p:sp>
      <p:graphicFrame>
        <p:nvGraphicFramePr>
          <p:cNvPr name="Table 3" id="3"/>
          <p:cNvGraphicFramePr>
            <a:graphicFrameLocks noGrp="true"/>
          </p:cNvGraphicFramePr>
          <p:nvPr/>
        </p:nvGraphicFramePr>
        <p:xfrm>
          <a:off x="8317877" y="3024490"/>
          <a:ext cx="8763744" cy="3933825"/>
        </p:xfrm>
        <a:graphic>
          <a:graphicData uri="http://schemas.openxmlformats.org/drawingml/2006/table">
            <a:tbl>
              <a:tblPr/>
              <a:tblGrid>
                <a:gridCol w="1236606"/>
                <a:gridCol w="1387056"/>
                <a:gridCol w="1682088"/>
                <a:gridCol w="1333347"/>
                <a:gridCol w="3124646"/>
              </a:tblGrid>
              <a:tr h="824655">
                <a:tc>
                  <a:txBody>
                    <a:bodyPr anchor="t" rtlCol="false"/>
                    <a:lstStyle/>
                    <a:p>
                      <a:pPr algn="l">
                        <a:lnSpc>
                          <a:spcPts val="2099"/>
                        </a:lnSpc>
                        <a:defRPr/>
                      </a:pPr>
                      <a:r>
                        <a:rPr lang="en-US" sz="1499" b="true">
                          <a:solidFill>
                            <a:srgbClr val="000000"/>
                          </a:solidFill>
                          <a:latin typeface="Canva Sans Bold"/>
                          <a:ea typeface="Canva Sans Bold"/>
                          <a:cs typeface="Canva Sans Bold"/>
                          <a:sym typeface="Canva Sans Bold"/>
                        </a:rPr>
                        <a:t>Method</a:t>
                      </a:r>
                      <a:endParaRPr lang="en-US" sz="1100"/>
                    </a:p>
                  </a:txBody>
                  <a:tcPr marL="190500" marR="190500" marT="190500" marB="190500" anchor="ctr">
                    <a:lnL cmpd="sng" algn="ctr" cap="flat" w="9525">
                      <a:solidFill>
                        <a:srgbClr val="CCCCCC"/>
                      </a:solidFill>
                      <a:prstDash val="solid"/>
                      <a:round/>
                      <a:headEnd type="none" w="med" len="med"/>
                      <a:tailEnd type="none" w="med" len="med"/>
                    </a:lnL>
                    <a:lnR cmpd="sng" algn="ctr" cap="flat" w="9525">
                      <a:solidFill>
                        <a:srgbClr val="CCCCCC"/>
                      </a:solidFill>
                      <a:prstDash val="solid"/>
                      <a:round/>
                      <a:headEnd type="none" w="med" len="med"/>
                      <a:tailEnd type="none" w="med" len="med"/>
                    </a:lnR>
                    <a:lnT cmpd="sng" algn="ctr" cap="flat" w="9525">
                      <a:solidFill>
                        <a:srgbClr val="CCCCCC"/>
                      </a:solidFill>
                      <a:prstDash val="solid"/>
                      <a:round/>
                      <a:headEnd type="none" w="med" len="med"/>
                      <a:tailEnd type="none" w="med" len="med"/>
                    </a:lnT>
                    <a:lnB cmpd="sng" algn="ctr" cap="flat" w="9525">
                      <a:solidFill>
                        <a:srgbClr val="CCCCCC"/>
                      </a:solidFill>
                      <a:prstDash val="solid"/>
                      <a:round/>
                      <a:headEnd type="none" w="med" len="med"/>
                      <a:tailEnd type="none" w="med" len="med"/>
                    </a:lnB>
                    <a:solidFill>
                      <a:srgbClr val="FFFFFF"/>
                    </a:solidFill>
                  </a:tcPr>
                </a:tc>
                <a:tc>
                  <a:txBody>
                    <a:bodyPr anchor="t" rtlCol="false"/>
                    <a:lstStyle/>
                    <a:p>
                      <a:pPr algn="l">
                        <a:lnSpc>
                          <a:spcPts val="2099"/>
                        </a:lnSpc>
                        <a:defRPr/>
                      </a:pPr>
                      <a:r>
                        <a:rPr lang="en-US" sz="1499" b="true">
                          <a:solidFill>
                            <a:srgbClr val="000000"/>
                          </a:solidFill>
                          <a:latin typeface="Canva Sans Bold"/>
                          <a:ea typeface="Canva Sans Bold"/>
                          <a:cs typeface="Canva Sans Bold"/>
                          <a:sym typeface="Canva Sans Bold"/>
                        </a:rPr>
                        <a:t>Precision</a:t>
                      </a:r>
                      <a:endParaRPr lang="en-US" sz="1100"/>
                    </a:p>
                  </a:txBody>
                  <a:tcPr marL="190500" marR="190500" marT="190500" marB="190500" anchor="ctr">
                    <a:lnL cmpd="sng" algn="ctr" cap="flat" w="9525">
                      <a:solidFill>
                        <a:srgbClr val="CCCCCC"/>
                      </a:solidFill>
                      <a:prstDash val="solid"/>
                      <a:round/>
                      <a:headEnd type="none" w="med" len="med"/>
                      <a:tailEnd type="none" w="med" len="med"/>
                    </a:lnL>
                    <a:lnR cmpd="sng" algn="ctr" cap="flat" w="9525">
                      <a:solidFill>
                        <a:srgbClr val="CCCCCC"/>
                      </a:solidFill>
                      <a:prstDash val="solid"/>
                      <a:round/>
                      <a:headEnd type="none" w="med" len="med"/>
                      <a:tailEnd type="none" w="med" len="med"/>
                    </a:lnR>
                    <a:lnT cmpd="sng" algn="ctr" cap="flat" w="9525">
                      <a:solidFill>
                        <a:srgbClr val="CCCCCC"/>
                      </a:solidFill>
                      <a:prstDash val="solid"/>
                      <a:round/>
                      <a:headEnd type="none" w="med" len="med"/>
                      <a:tailEnd type="none" w="med" len="med"/>
                    </a:lnT>
                    <a:lnB cmpd="sng" algn="ctr" cap="flat" w="9525">
                      <a:solidFill>
                        <a:srgbClr val="CCCCCC"/>
                      </a:solidFill>
                      <a:prstDash val="solid"/>
                      <a:round/>
                      <a:headEnd type="none" w="med" len="med"/>
                      <a:tailEnd type="none" w="med" len="med"/>
                    </a:lnB>
                    <a:solidFill>
                      <a:srgbClr val="FFFFFF"/>
                    </a:solidFill>
                  </a:tcPr>
                </a:tc>
                <a:tc>
                  <a:txBody>
                    <a:bodyPr anchor="t" rtlCol="false"/>
                    <a:lstStyle/>
                    <a:p>
                      <a:pPr algn="ctr">
                        <a:lnSpc>
                          <a:spcPts val="2100"/>
                        </a:lnSpc>
                        <a:defRPr/>
                      </a:pPr>
                      <a:r>
                        <a:rPr lang="en-US" sz="1500" b="true">
                          <a:solidFill>
                            <a:srgbClr val="000000"/>
                          </a:solidFill>
                          <a:latin typeface="Canva Sans Bold"/>
                          <a:ea typeface="Canva Sans Bold"/>
                          <a:cs typeface="Canva Sans Bold"/>
                          <a:sym typeface="Canva Sans Bold"/>
                        </a:rPr>
                        <a:t>Recall</a:t>
                      </a:r>
                      <a:endParaRPr lang="en-US" sz="1100"/>
                    </a:p>
                  </a:txBody>
                  <a:tcPr marL="190500" marR="190500" marT="190500" marB="190500" anchor="ctr">
                    <a:lnL cmpd="sng" algn="ctr" cap="flat" w="9525">
                      <a:solidFill>
                        <a:srgbClr val="CCCCCC"/>
                      </a:solidFill>
                      <a:prstDash val="solid"/>
                      <a:round/>
                      <a:headEnd type="none" w="med" len="med"/>
                      <a:tailEnd type="none" w="med" len="med"/>
                    </a:lnL>
                    <a:lnR cmpd="sng" algn="ctr" cap="flat" w="9525">
                      <a:solidFill>
                        <a:srgbClr val="CCCCCC"/>
                      </a:solidFill>
                      <a:prstDash val="solid"/>
                      <a:round/>
                      <a:headEnd type="none" w="med" len="med"/>
                      <a:tailEnd type="none" w="med" len="med"/>
                    </a:lnR>
                    <a:lnT cmpd="sng" algn="ctr" cap="flat" w="9525">
                      <a:solidFill>
                        <a:srgbClr val="CCCCCC"/>
                      </a:solidFill>
                      <a:prstDash val="solid"/>
                      <a:round/>
                      <a:headEnd type="none" w="med" len="med"/>
                      <a:tailEnd type="none" w="med" len="med"/>
                    </a:lnT>
                    <a:lnB cmpd="sng" algn="ctr" cap="flat" w="9525">
                      <a:solidFill>
                        <a:srgbClr val="CCCCCC"/>
                      </a:solidFill>
                      <a:prstDash val="solid"/>
                      <a:round/>
                      <a:headEnd type="none" w="med" len="med"/>
                      <a:tailEnd type="none" w="med" len="med"/>
                    </a:lnB>
                    <a:solidFill>
                      <a:srgbClr val="FFFFFF"/>
                    </a:solidFill>
                  </a:tcPr>
                </a:tc>
                <a:tc>
                  <a:txBody>
                    <a:bodyPr anchor="t" rtlCol="false"/>
                    <a:lstStyle/>
                    <a:p>
                      <a:pPr algn="l">
                        <a:lnSpc>
                          <a:spcPts val="2099"/>
                        </a:lnSpc>
                        <a:defRPr/>
                      </a:pPr>
                      <a:r>
                        <a:rPr lang="en-US" sz="1499" b="true">
                          <a:solidFill>
                            <a:srgbClr val="000000"/>
                          </a:solidFill>
                          <a:latin typeface="Canva Sans Bold"/>
                          <a:ea typeface="Canva Sans Bold"/>
                          <a:cs typeface="Canva Sans Bold"/>
                          <a:sym typeface="Canva Sans Bold"/>
                        </a:rPr>
                        <a:t>F1-Score</a:t>
                      </a:r>
                      <a:endParaRPr lang="en-US" sz="1100"/>
                    </a:p>
                  </a:txBody>
                  <a:tcPr marL="190500" marR="190500" marT="190500" marB="190500" anchor="ctr">
                    <a:lnL cmpd="sng" algn="ctr" cap="flat" w="9525">
                      <a:solidFill>
                        <a:srgbClr val="CCCCCC"/>
                      </a:solidFill>
                      <a:prstDash val="solid"/>
                      <a:round/>
                      <a:headEnd type="none" w="med" len="med"/>
                      <a:tailEnd type="none" w="med" len="med"/>
                    </a:lnL>
                    <a:lnR cmpd="sng" algn="ctr" cap="flat" w="9525">
                      <a:solidFill>
                        <a:srgbClr val="CCCCCC"/>
                      </a:solidFill>
                      <a:prstDash val="solid"/>
                      <a:round/>
                      <a:headEnd type="none" w="med" len="med"/>
                      <a:tailEnd type="none" w="med" len="med"/>
                    </a:lnR>
                    <a:lnT cmpd="sng" algn="ctr" cap="flat" w="9525">
                      <a:solidFill>
                        <a:srgbClr val="CCCCCC"/>
                      </a:solidFill>
                      <a:prstDash val="solid"/>
                      <a:round/>
                      <a:headEnd type="none" w="med" len="med"/>
                      <a:tailEnd type="none" w="med" len="med"/>
                    </a:lnT>
                    <a:lnB cmpd="sng" algn="ctr" cap="flat" w="9525">
                      <a:solidFill>
                        <a:srgbClr val="CCCCCC"/>
                      </a:solidFill>
                      <a:prstDash val="solid"/>
                      <a:round/>
                      <a:headEnd type="none" w="med" len="med"/>
                      <a:tailEnd type="none" w="med" len="med"/>
                    </a:lnB>
                    <a:solidFill>
                      <a:srgbClr val="FFFFFF"/>
                    </a:solidFill>
                  </a:tcPr>
                </a:tc>
                <a:tc>
                  <a:txBody>
                    <a:bodyPr anchor="t" rtlCol="false"/>
                    <a:lstStyle/>
                    <a:p>
                      <a:pPr algn="l">
                        <a:lnSpc>
                          <a:spcPts val="2099"/>
                        </a:lnSpc>
                        <a:defRPr/>
                      </a:pPr>
                      <a:r>
                        <a:rPr lang="en-US" sz="1499" b="true">
                          <a:solidFill>
                            <a:srgbClr val="000000"/>
                          </a:solidFill>
                          <a:latin typeface="Canva Sans Bold"/>
                          <a:ea typeface="Canva Sans Bold"/>
                          <a:cs typeface="Canva Sans Bold"/>
                          <a:sym typeface="Canva Sans Bold"/>
                        </a:rPr>
                        <a:t>Intent Categories Covered</a:t>
                      </a:r>
                      <a:endParaRPr lang="en-US" sz="1100"/>
                    </a:p>
                  </a:txBody>
                  <a:tcPr marL="190500" marR="190500" marT="190500" marB="190500" anchor="ctr">
                    <a:lnL cmpd="sng" algn="ctr" cap="flat" w="9525">
                      <a:solidFill>
                        <a:srgbClr val="CCCCCC"/>
                      </a:solidFill>
                      <a:prstDash val="solid"/>
                      <a:round/>
                      <a:headEnd type="none" w="med" len="med"/>
                      <a:tailEnd type="none" w="med" len="med"/>
                    </a:lnL>
                    <a:lnR cmpd="sng" algn="ctr" cap="flat" w="9525">
                      <a:solidFill>
                        <a:srgbClr val="CCCCCC"/>
                      </a:solidFill>
                      <a:prstDash val="solid"/>
                      <a:round/>
                      <a:headEnd type="none" w="med" len="med"/>
                      <a:tailEnd type="none" w="med" len="med"/>
                    </a:lnR>
                    <a:lnT cmpd="sng" algn="ctr" cap="flat" w="9525">
                      <a:solidFill>
                        <a:srgbClr val="CCCCCC"/>
                      </a:solidFill>
                      <a:prstDash val="solid"/>
                      <a:round/>
                      <a:headEnd type="none" w="med" len="med"/>
                      <a:tailEnd type="none" w="med" len="med"/>
                    </a:lnT>
                    <a:lnB cmpd="sng" algn="ctr" cap="flat" w="9525">
                      <a:solidFill>
                        <a:srgbClr val="CCCCCC"/>
                      </a:solidFill>
                      <a:prstDash val="solid"/>
                      <a:round/>
                      <a:headEnd type="none" w="med" len="med"/>
                      <a:tailEnd type="none" w="med" len="med"/>
                    </a:lnB>
                    <a:solidFill>
                      <a:srgbClr val="FFFFFF"/>
                    </a:solidFill>
                  </a:tcPr>
                </a:tc>
              </a:tr>
              <a:tr h="1036390">
                <a:tc>
                  <a:txBody>
                    <a:bodyPr anchor="t" rtlCol="false"/>
                    <a:lstStyle/>
                    <a:p>
                      <a:pPr algn="l">
                        <a:lnSpc>
                          <a:spcPts val="1679"/>
                        </a:lnSpc>
                        <a:defRPr/>
                      </a:pPr>
                      <a:r>
                        <a:rPr lang="en-US" sz="1200">
                          <a:solidFill>
                            <a:srgbClr val="000000"/>
                          </a:solidFill>
                          <a:latin typeface="Arimo"/>
                          <a:ea typeface="Arimo"/>
                          <a:cs typeface="Arimo"/>
                          <a:sym typeface="Arimo"/>
                        </a:rPr>
                        <a:t>Keyword-Based</a:t>
                      </a:r>
                      <a:endParaRPr lang="en-US" sz="1100"/>
                    </a:p>
                  </a:txBody>
                  <a:tcPr marL="190500" marR="190500" marT="190500" marB="190500" anchor="ctr">
                    <a:lnL cmpd="sng" algn="ctr" cap="flat" w="9525">
                      <a:solidFill>
                        <a:srgbClr val="CCCCCC"/>
                      </a:solidFill>
                      <a:prstDash val="solid"/>
                      <a:round/>
                      <a:headEnd type="none" w="med" len="med"/>
                      <a:tailEnd type="none" w="med" len="med"/>
                    </a:lnL>
                    <a:lnR cmpd="sng" algn="ctr" cap="flat" w="9525">
                      <a:solidFill>
                        <a:srgbClr val="CCCCCC"/>
                      </a:solidFill>
                      <a:prstDash val="solid"/>
                      <a:round/>
                      <a:headEnd type="none" w="med" len="med"/>
                      <a:tailEnd type="none" w="med" len="med"/>
                    </a:lnR>
                    <a:lnT cmpd="sng" algn="ctr" cap="flat" w="9525">
                      <a:solidFill>
                        <a:srgbClr val="CCCCCC"/>
                      </a:solidFill>
                      <a:prstDash val="solid"/>
                      <a:round/>
                      <a:headEnd type="none" w="med" len="med"/>
                      <a:tailEnd type="none" w="med" len="med"/>
                    </a:lnT>
                    <a:lnB cmpd="sng" algn="ctr" cap="flat" w="9525">
                      <a:solidFill>
                        <a:srgbClr val="CCCCCC"/>
                      </a:solidFill>
                      <a:prstDash val="solid"/>
                      <a:round/>
                      <a:headEnd type="none" w="med" len="med"/>
                      <a:tailEnd type="none" w="med" len="med"/>
                    </a:lnB>
                    <a:solidFill>
                      <a:srgbClr val="FFFFFF"/>
                    </a:solidFill>
                  </a:tcPr>
                </a:tc>
                <a:tc>
                  <a:txBody>
                    <a:bodyPr anchor="t" rtlCol="false"/>
                    <a:lstStyle/>
                    <a:p>
                      <a:pPr algn="ctr">
                        <a:lnSpc>
                          <a:spcPts val="2100"/>
                        </a:lnSpc>
                        <a:defRPr/>
                      </a:pPr>
                      <a:r>
                        <a:rPr lang="en-US" sz="1500">
                          <a:solidFill>
                            <a:srgbClr val="000000"/>
                          </a:solidFill>
                          <a:latin typeface="Canva Sans"/>
                          <a:ea typeface="Canva Sans"/>
                          <a:cs typeface="Canva Sans"/>
                          <a:sym typeface="Canva Sans"/>
                        </a:rPr>
                        <a:t>0.652</a:t>
                      </a:r>
                      <a:endParaRPr lang="en-US" sz="1100"/>
                    </a:p>
                  </a:txBody>
                  <a:tcPr marL="190500" marR="190500" marT="190500" marB="190500" anchor="ctr">
                    <a:lnL cmpd="sng" algn="ctr" cap="flat" w="9525">
                      <a:solidFill>
                        <a:srgbClr val="CCCCCC"/>
                      </a:solidFill>
                      <a:prstDash val="solid"/>
                      <a:round/>
                      <a:headEnd type="none" w="med" len="med"/>
                      <a:tailEnd type="none" w="med" len="med"/>
                    </a:lnL>
                    <a:lnR cmpd="sng" algn="ctr" cap="flat" w="9525">
                      <a:solidFill>
                        <a:srgbClr val="CCCCCC"/>
                      </a:solidFill>
                      <a:prstDash val="solid"/>
                      <a:round/>
                      <a:headEnd type="none" w="med" len="med"/>
                      <a:tailEnd type="none" w="med" len="med"/>
                    </a:lnR>
                    <a:lnT cmpd="sng" algn="ctr" cap="flat" w="9525">
                      <a:solidFill>
                        <a:srgbClr val="CCCCCC"/>
                      </a:solidFill>
                      <a:prstDash val="solid"/>
                      <a:round/>
                      <a:headEnd type="none" w="med" len="med"/>
                      <a:tailEnd type="none" w="med" len="med"/>
                    </a:lnT>
                    <a:lnB cmpd="sng" algn="ctr" cap="flat" w="9525">
                      <a:solidFill>
                        <a:srgbClr val="CCCCCC"/>
                      </a:solidFill>
                      <a:prstDash val="solid"/>
                      <a:round/>
                      <a:headEnd type="none" w="med" len="med"/>
                      <a:tailEnd type="none" w="med" len="med"/>
                    </a:lnB>
                    <a:solidFill>
                      <a:srgbClr val="FFFFFF"/>
                    </a:solidFill>
                  </a:tcPr>
                </a:tc>
                <a:tc>
                  <a:txBody>
                    <a:bodyPr anchor="t" rtlCol="false"/>
                    <a:lstStyle/>
                    <a:p>
                      <a:pPr algn="ctr">
                        <a:lnSpc>
                          <a:spcPts val="2100"/>
                        </a:lnSpc>
                        <a:defRPr/>
                      </a:pPr>
                      <a:r>
                        <a:rPr lang="en-US" sz="1500">
                          <a:solidFill>
                            <a:srgbClr val="000000"/>
                          </a:solidFill>
                          <a:latin typeface="Canva Sans"/>
                          <a:ea typeface="Canva Sans"/>
                          <a:cs typeface="Canva Sans"/>
                          <a:sym typeface="Canva Sans"/>
                        </a:rPr>
                        <a:t>0.580</a:t>
                      </a:r>
                      <a:endParaRPr lang="en-US" sz="1100"/>
                    </a:p>
                  </a:txBody>
                  <a:tcPr marL="190500" marR="190500" marT="190500" marB="190500" anchor="ctr">
                    <a:lnL cmpd="sng" algn="ctr" cap="flat" w="9525">
                      <a:solidFill>
                        <a:srgbClr val="CCCCCC"/>
                      </a:solidFill>
                      <a:prstDash val="solid"/>
                      <a:round/>
                      <a:headEnd type="none" w="med" len="med"/>
                      <a:tailEnd type="none" w="med" len="med"/>
                    </a:lnL>
                    <a:lnR cmpd="sng" algn="ctr" cap="flat" w="9525">
                      <a:solidFill>
                        <a:srgbClr val="CCCCCC"/>
                      </a:solidFill>
                      <a:prstDash val="solid"/>
                      <a:round/>
                      <a:headEnd type="none" w="med" len="med"/>
                      <a:tailEnd type="none" w="med" len="med"/>
                    </a:lnR>
                    <a:lnT cmpd="sng" algn="ctr" cap="flat" w="9525">
                      <a:solidFill>
                        <a:srgbClr val="CCCCCC"/>
                      </a:solidFill>
                      <a:prstDash val="solid"/>
                      <a:round/>
                      <a:headEnd type="none" w="med" len="med"/>
                      <a:tailEnd type="none" w="med" len="med"/>
                    </a:lnT>
                    <a:lnB cmpd="sng" algn="ctr" cap="flat" w="9525">
                      <a:solidFill>
                        <a:srgbClr val="CCCCCC"/>
                      </a:solidFill>
                      <a:prstDash val="solid"/>
                      <a:round/>
                      <a:headEnd type="none" w="med" len="med"/>
                      <a:tailEnd type="none" w="med" len="med"/>
                    </a:lnB>
                    <a:solidFill>
                      <a:srgbClr val="FFFFFF"/>
                    </a:solidFill>
                  </a:tcPr>
                </a:tc>
                <a:tc>
                  <a:txBody>
                    <a:bodyPr anchor="t" rtlCol="false"/>
                    <a:lstStyle/>
                    <a:p>
                      <a:pPr algn="ctr">
                        <a:lnSpc>
                          <a:spcPts val="2100"/>
                        </a:lnSpc>
                        <a:defRPr/>
                      </a:pPr>
                      <a:r>
                        <a:rPr lang="en-US" sz="1500">
                          <a:solidFill>
                            <a:srgbClr val="000000"/>
                          </a:solidFill>
                          <a:latin typeface="Canva Sans"/>
                          <a:ea typeface="Canva Sans"/>
                          <a:cs typeface="Canva Sans"/>
                          <a:sym typeface="Canva Sans"/>
                        </a:rPr>
                        <a:t>0.614</a:t>
                      </a:r>
                      <a:endParaRPr lang="en-US" sz="1100"/>
                    </a:p>
                  </a:txBody>
                  <a:tcPr marL="190500" marR="190500" marT="190500" marB="190500" anchor="ctr">
                    <a:lnL cmpd="sng" algn="ctr" cap="flat" w="9525">
                      <a:solidFill>
                        <a:srgbClr val="CCCCCC"/>
                      </a:solidFill>
                      <a:prstDash val="solid"/>
                      <a:round/>
                      <a:headEnd type="none" w="med" len="med"/>
                      <a:tailEnd type="none" w="med" len="med"/>
                    </a:lnL>
                    <a:lnR cmpd="sng" algn="ctr" cap="flat" w="9525">
                      <a:solidFill>
                        <a:srgbClr val="CCCCCC"/>
                      </a:solidFill>
                      <a:prstDash val="solid"/>
                      <a:round/>
                      <a:headEnd type="none" w="med" len="med"/>
                      <a:tailEnd type="none" w="med" len="med"/>
                    </a:lnR>
                    <a:lnT cmpd="sng" algn="ctr" cap="flat" w="9525">
                      <a:solidFill>
                        <a:srgbClr val="CCCCCC"/>
                      </a:solidFill>
                      <a:prstDash val="solid"/>
                      <a:round/>
                      <a:headEnd type="none" w="med" len="med"/>
                      <a:tailEnd type="none" w="med" len="med"/>
                    </a:lnT>
                    <a:lnB cmpd="sng" algn="ctr" cap="flat" w="9525">
                      <a:solidFill>
                        <a:srgbClr val="CCCCCC"/>
                      </a:solidFill>
                      <a:prstDash val="solid"/>
                      <a:round/>
                      <a:headEnd type="none" w="med" len="med"/>
                      <a:tailEnd type="none" w="med" len="med"/>
                    </a:lnB>
                    <a:solidFill>
                      <a:srgbClr val="FFFFFF"/>
                    </a:solidFill>
                  </a:tcPr>
                </a:tc>
                <a:tc>
                  <a:txBody>
                    <a:bodyPr anchor="t" rtlCol="false"/>
                    <a:lstStyle/>
                    <a:p>
                      <a:pPr algn="ctr">
                        <a:lnSpc>
                          <a:spcPts val="2100"/>
                        </a:lnSpc>
                        <a:defRPr/>
                      </a:pPr>
                      <a:r>
                        <a:rPr lang="en-US" sz="1500">
                          <a:solidFill>
                            <a:srgbClr val="000000"/>
                          </a:solidFill>
                          <a:latin typeface="Canva Sans"/>
                          <a:ea typeface="Canva Sans"/>
                          <a:cs typeface="Canva Sans"/>
                          <a:sym typeface="Canva Sans"/>
                        </a:rPr>
                        <a:t>8 primary categories</a:t>
                      </a:r>
                      <a:endParaRPr lang="en-US" sz="1100"/>
                    </a:p>
                  </a:txBody>
                  <a:tcPr marL="190500" marR="190500" marT="190500" marB="190500" anchor="ctr">
                    <a:lnL cmpd="sng" algn="ctr" cap="flat" w="9525">
                      <a:solidFill>
                        <a:srgbClr val="CCCCCC"/>
                      </a:solidFill>
                      <a:prstDash val="solid"/>
                      <a:round/>
                      <a:headEnd type="none" w="med" len="med"/>
                      <a:tailEnd type="none" w="med" len="med"/>
                    </a:lnL>
                    <a:lnR cmpd="sng" algn="ctr" cap="flat" w="9525">
                      <a:solidFill>
                        <a:srgbClr val="CCCCCC"/>
                      </a:solidFill>
                      <a:prstDash val="solid"/>
                      <a:round/>
                      <a:headEnd type="none" w="med" len="med"/>
                      <a:tailEnd type="none" w="med" len="med"/>
                    </a:lnR>
                    <a:lnT cmpd="sng" algn="ctr" cap="flat" w="9525">
                      <a:solidFill>
                        <a:srgbClr val="CCCCCC"/>
                      </a:solidFill>
                      <a:prstDash val="solid"/>
                      <a:round/>
                      <a:headEnd type="none" w="med" len="med"/>
                      <a:tailEnd type="none" w="med" len="med"/>
                    </a:lnT>
                    <a:lnB cmpd="sng" algn="ctr" cap="flat" w="9525">
                      <a:solidFill>
                        <a:srgbClr val="CCCCCC"/>
                      </a:solidFill>
                      <a:prstDash val="solid"/>
                      <a:round/>
                      <a:headEnd type="none" w="med" len="med"/>
                      <a:tailEnd type="none" w="med" len="med"/>
                    </a:lnB>
                    <a:solidFill>
                      <a:srgbClr val="FFFFFF"/>
                    </a:solidFill>
                  </a:tcPr>
                </a:tc>
              </a:tr>
              <a:tr h="1036390">
                <a:tc>
                  <a:txBody>
                    <a:bodyPr anchor="t" rtlCol="false"/>
                    <a:lstStyle/>
                    <a:p>
                      <a:pPr algn="l">
                        <a:lnSpc>
                          <a:spcPts val="1679"/>
                        </a:lnSpc>
                        <a:defRPr/>
                      </a:pPr>
                      <a:r>
                        <a:rPr lang="en-US" sz="1200">
                          <a:solidFill>
                            <a:srgbClr val="000000"/>
                          </a:solidFill>
                          <a:latin typeface="Canva Sans"/>
                          <a:ea typeface="Canva Sans"/>
                          <a:cs typeface="Canva Sans"/>
                          <a:sym typeface="Canva Sans"/>
                        </a:rPr>
                        <a:t>LLM-Only</a:t>
                      </a:r>
                      <a:endParaRPr lang="en-US" sz="1100"/>
                    </a:p>
                  </a:txBody>
                  <a:tcPr marL="190500" marR="190500" marT="190500" marB="190500" anchor="ctr">
                    <a:lnL cmpd="sng" algn="ctr" cap="flat" w="9525">
                      <a:solidFill>
                        <a:srgbClr val="CCCCCC"/>
                      </a:solidFill>
                      <a:prstDash val="solid"/>
                      <a:round/>
                      <a:headEnd type="none" w="med" len="med"/>
                      <a:tailEnd type="none" w="med" len="med"/>
                    </a:lnL>
                    <a:lnR cmpd="sng" algn="ctr" cap="flat" w="9525">
                      <a:solidFill>
                        <a:srgbClr val="CCCCCC"/>
                      </a:solidFill>
                      <a:prstDash val="solid"/>
                      <a:round/>
                      <a:headEnd type="none" w="med" len="med"/>
                      <a:tailEnd type="none" w="med" len="med"/>
                    </a:lnR>
                    <a:lnT cmpd="sng" algn="ctr" cap="flat" w="9525">
                      <a:solidFill>
                        <a:srgbClr val="CCCCCC"/>
                      </a:solidFill>
                      <a:prstDash val="solid"/>
                      <a:round/>
                      <a:headEnd type="none" w="med" len="med"/>
                      <a:tailEnd type="none" w="med" len="med"/>
                    </a:lnT>
                    <a:lnB cmpd="sng" algn="ctr" cap="flat" w="9525">
                      <a:solidFill>
                        <a:srgbClr val="CCCCCC"/>
                      </a:solidFill>
                      <a:prstDash val="solid"/>
                      <a:round/>
                      <a:headEnd type="none" w="med" len="med"/>
                      <a:tailEnd type="none" w="med" len="med"/>
                    </a:lnB>
                    <a:solidFill>
                      <a:srgbClr val="FFFFFF"/>
                    </a:solidFill>
                  </a:tcPr>
                </a:tc>
                <a:tc>
                  <a:txBody>
                    <a:bodyPr anchor="t" rtlCol="false"/>
                    <a:lstStyle/>
                    <a:p>
                      <a:pPr algn="ctr">
                        <a:lnSpc>
                          <a:spcPts val="2100"/>
                        </a:lnSpc>
                        <a:defRPr/>
                      </a:pPr>
                      <a:r>
                        <a:rPr lang="en-US" sz="1500">
                          <a:solidFill>
                            <a:srgbClr val="000000"/>
                          </a:solidFill>
                          <a:latin typeface="Canva Sans"/>
                          <a:ea typeface="Canva Sans"/>
                          <a:cs typeface="Canva Sans"/>
                          <a:sym typeface="Canva Sans"/>
                        </a:rPr>
                        <a:t>0.724</a:t>
                      </a:r>
                      <a:endParaRPr lang="en-US" sz="1100"/>
                    </a:p>
                  </a:txBody>
                  <a:tcPr marL="190500" marR="190500" marT="190500" marB="190500" anchor="ctr">
                    <a:lnL cmpd="sng" algn="ctr" cap="flat" w="9525">
                      <a:solidFill>
                        <a:srgbClr val="CCCCCC"/>
                      </a:solidFill>
                      <a:prstDash val="solid"/>
                      <a:round/>
                      <a:headEnd type="none" w="med" len="med"/>
                      <a:tailEnd type="none" w="med" len="med"/>
                    </a:lnL>
                    <a:lnR cmpd="sng" algn="ctr" cap="flat" w="9525">
                      <a:solidFill>
                        <a:srgbClr val="CCCCCC"/>
                      </a:solidFill>
                      <a:prstDash val="solid"/>
                      <a:round/>
                      <a:headEnd type="none" w="med" len="med"/>
                      <a:tailEnd type="none" w="med" len="med"/>
                    </a:lnR>
                    <a:lnT cmpd="sng" algn="ctr" cap="flat" w="9525">
                      <a:solidFill>
                        <a:srgbClr val="CCCCCC"/>
                      </a:solidFill>
                      <a:prstDash val="solid"/>
                      <a:round/>
                      <a:headEnd type="none" w="med" len="med"/>
                      <a:tailEnd type="none" w="med" len="med"/>
                    </a:lnT>
                    <a:lnB cmpd="sng" algn="ctr" cap="flat" w="9525">
                      <a:solidFill>
                        <a:srgbClr val="CCCCCC"/>
                      </a:solidFill>
                      <a:prstDash val="solid"/>
                      <a:round/>
                      <a:headEnd type="none" w="med" len="med"/>
                      <a:tailEnd type="none" w="med" len="med"/>
                    </a:lnB>
                    <a:solidFill>
                      <a:srgbClr val="FFFFFF"/>
                    </a:solidFill>
                  </a:tcPr>
                </a:tc>
                <a:tc>
                  <a:txBody>
                    <a:bodyPr anchor="t" rtlCol="false"/>
                    <a:lstStyle/>
                    <a:p>
                      <a:pPr algn="ctr">
                        <a:lnSpc>
                          <a:spcPts val="2100"/>
                        </a:lnSpc>
                        <a:defRPr/>
                      </a:pPr>
                      <a:r>
                        <a:rPr lang="en-US" sz="1500">
                          <a:solidFill>
                            <a:srgbClr val="000000"/>
                          </a:solidFill>
                          <a:latin typeface="Canva Sans"/>
                          <a:ea typeface="Canva Sans"/>
                          <a:cs typeface="Canva Sans"/>
                          <a:sym typeface="Canva Sans"/>
                        </a:rPr>
                        <a:t>0.680</a:t>
                      </a:r>
                      <a:endParaRPr lang="en-US" sz="1100"/>
                    </a:p>
                  </a:txBody>
                  <a:tcPr marL="190500" marR="190500" marT="190500" marB="190500" anchor="ctr">
                    <a:lnL cmpd="sng" algn="ctr" cap="flat" w="9525">
                      <a:solidFill>
                        <a:srgbClr val="CCCCCC"/>
                      </a:solidFill>
                      <a:prstDash val="solid"/>
                      <a:round/>
                      <a:headEnd type="none" w="med" len="med"/>
                      <a:tailEnd type="none" w="med" len="med"/>
                    </a:lnL>
                    <a:lnR cmpd="sng" algn="ctr" cap="flat" w="9525">
                      <a:solidFill>
                        <a:srgbClr val="CCCCCC"/>
                      </a:solidFill>
                      <a:prstDash val="solid"/>
                      <a:round/>
                      <a:headEnd type="none" w="med" len="med"/>
                      <a:tailEnd type="none" w="med" len="med"/>
                    </a:lnR>
                    <a:lnT cmpd="sng" algn="ctr" cap="flat" w="9525">
                      <a:solidFill>
                        <a:srgbClr val="CCCCCC"/>
                      </a:solidFill>
                      <a:prstDash val="solid"/>
                      <a:round/>
                      <a:headEnd type="none" w="med" len="med"/>
                      <a:tailEnd type="none" w="med" len="med"/>
                    </a:lnT>
                    <a:lnB cmpd="sng" algn="ctr" cap="flat" w="9525">
                      <a:solidFill>
                        <a:srgbClr val="CCCCCC"/>
                      </a:solidFill>
                      <a:prstDash val="solid"/>
                      <a:round/>
                      <a:headEnd type="none" w="med" len="med"/>
                      <a:tailEnd type="none" w="med" len="med"/>
                    </a:lnB>
                    <a:solidFill>
                      <a:srgbClr val="FFFFFF"/>
                    </a:solidFill>
                  </a:tcPr>
                </a:tc>
                <a:tc>
                  <a:txBody>
                    <a:bodyPr anchor="t" rtlCol="false"/>
                    <a:lstStyle/>
                    <a:p>
                      <a:pPr algn="ctr">
                        <a:lnSpc>
                          <a:spcPts val="2100"/>
                        </a:lnSpc>
                        <a:defRPr/>
                      </a:pPr>
                      <a:r>
                        <a:rPr lang="en-US" sz="1500">
                          <a:solidFill>
                            <a:srgbClr val="000000"/>
                          </a:solidFill>
                          <a:latin typeface="Canva Sans"/>
                          <a:ea typeface="Canva Sans"/>
                          <a:cs typeface="Canva Sans"/>
                          <a:sym typeface="Canva Sans"/>
                        </a:rPr>
                        <a:t>0.701</a:t>
                      </a:r>
                      <a:endParaRPr lang="en-US" sz="1100"/>
                    </a:p>
                  </a:txBody>
                  <a:tcPr marL="190500" marR="190500" marT="190500" marB="190500" anchor="ctr">
                    <a:lnL cmpd="sng" algn="ctr" cap="flat" w="9525">
                      <a:solidFill>
                        <a:srgbClr val="CCCCCC"/>
                      </a:solidFill>
                      <a:prstDash val="solid"/>
                      <a:round/>
                      <a:headEnd type="none" w="med" len="med"/>
                      <a:tailEnd type="none" w="med" len="med"/>
                    </a:lnL>
                    <a:lnR cmpd="sng" algn="ctr" cap="flat" w="9525">
                      <a:solidFill>
                        <a:srgbClr val="CCCCCC"/>
                      </a:solidFill>
                      <a:prstDash val="solid"/>
                      <a:round/>
                      <a:headEnd type="none" w="med" len="med"/>
                      <a:tailEnd type="none" w="med" len="med"/>
                    </a:lnR>
                    <a:lnT cmpd="sng" algn="ctr" cap="flat" w="9525">
                      <a:solidFill>
                        <a:srgbClr val="CCCCCC"/>
                      </a:solidFill>
                      <a:prstDash val="solid"/>
                      <a:round/>
                      <a:headEnd type="none" w="med" len="med"/>
                      <a:tailEnd type="none" w="med" len="med"/>
                    </a:lnT>
                    <a:lnB cmpd="sng" algn="ctr" cap="flat" w="9525">
                      <a:solidFill>
                        <a:srgbClr val="CCCCCC"/>
                      </a:solidFill>
                      <a:prstDash val="solid"/>
                      <a:round/>
                      <a:headEnd type="none" w="med" len="med"/>
                      <a:tailEnd type="none" w="med" len="med"/>
                    </a:lnB>
                    <a:solidFill>
                      <a:srgbClr val="FFFFFF"/>
                    </a:solidFill>
                  </a:tcPr>
                </a:tc>
                <a:tc>
                  <a:txBody>
                    <a:bodyPr anchor="t" rtlCol="false"/>
                    <a:lstStyle/>
                    <a:p>
                      <a:pPr algn="ctr">
                        <a:lnSpc>
                          <a:spcPts val="2100"/>
                        </a:lnSpc>
                        <a:defRPr/>
                      </a:pPr>
                      <a:r>
                        <a:rPr lang="en-US" sz="1500">
                          <a:solidFill>
                            <a:srgbClr val="000000"/>
                          </a:solidFill>
                          <a:latin typeface="Canva Sans"/>
                          <a:ea typeface="Canva Sans"/>
                          <a:cs typeface="Canva Sans"/>
                          <a:sym typeface="Canva Sans"/>
                        </a:rPr>
                        <a:t>15+ categories</a:t>
                      </a:r>
                      <a:endParaRPr lang="en-US" sz="1100"/>
                    </a:p>
                  </a:txBody>
                  <a:tcPr marL="190500" marR="190500" marT="190500" marB="190500" anchor="ctr">
                    <a:lnL cmpd="sng" algn="ctr" cap="flat" w="9525">
                      <a:solidFill>
                        <a:srgbClr val="CCCCCC"/>
                      </a:solidFill>
                      <a:prstDash val="solid"/>
                      <a:round/>
                      <a:headEnd type="none" w="med" len="med"/>
                      <a:tailEnd type="none" w="med" len="med"/>
                    </a:lnL>
                    <a:lnR cmpd="sng" algn="ctr" cap="flat" w="9525">
                      <a:solidFill>
                        <a:srgbClr val="CCCCCC"/>
                      </a:solidFill>
                      <a:prstDash val="solid"/>
                      <a:round/>
                      <a:headEnd type="none" w="med" len="med"/>
                      <a:tailEnd type="none" w="med" len="med"/>
                    </a:lnR>
                    <a:lnT cmpd="sng" algn="ctr" cap="flat" w="9525">
                      <a:solidFill>
                        <a:srgbClr val="CCCCCC"/>
                      </a:solidFill>
                      <a:prstDash val="solid"/>
                      <a:round/>
                      <a:headEnd type="none" w="med" len="med"/>
                      <a:tailEnd type="none" w="med" len="med"/>
                    </a:lnT>
                    <a:lnB cmpd="sng" algn="ctr" cap="flat" w="9525">
                      <a:solidFill>
                        <a:srgbClr val="CCCCCC"/>
                      </a:solidFill>
                      <a:prstDash val="solid"/>
                      <a:round/>
                      <a:headEnd type="none" w="med" len="med"/>
                      <a:tailEnd type="none" w="med" len="med"/>
                    </a:lnB>
                    <a:solidFill>
                      <a:srgbClr val="FFFFFF"/>
                    </a:solidFill>
                  </a:tcPr>
                </a:tc>
              </a:tr>
              <a:tr h="1036390">
                <a:tc>
                  <a:txBody>
                    <a:bodyPr anchor="t" rtlCol="false"/>
                    <a:lstStyle/>
                    <a:p>
                      <a:pPr algn="l">
                        <a:lnSpc>
                          <a:spcPts val="1679"/>
                        </a:lnSpc>
                        <a:defRPr/>
                      </a:pPr>
                      <a:r>
                        <a:rPr lang="en-US" sz="1200">
                          <a:solidFill>
                            <a:srgbClr val="000000"/>
                          </a:solidFill>
                          <a:latin typeface="Arimo"/>
                          <a:ea typeface="Arimo"/>
                          <a:cs typeface="Arimo"/>
                          <a:sym typeface="Arimo"/>
                        </a:rPr>
                        <a:t>Proposed Method</a:t>
                      </a:r>
                      <a:endParaRPr lang="en-US" sz="1100"/>
                    </a:p>
                  </a:txBody>
                  <a:tcPr marL="190500" marR="190500" marT="190500" marB="190500" anchor="ctr">
                    <a:lnL cmpd="sng" algn="ctr" cap="flat" w="9525">
                      <a:solidFill>
                        <a:srgbClr val="CCCCCC"/>
                      </a:solidFill>
                      <a:prstDash val="solid"/>
                      <a:round/>
                      <a:headEnd type="none" w="med" len="med"/>
                      <a:tailEnd type="none" w="med" len="med"/>
                    </a:lnL>
                    <a:lnR cmpd="sng" algn="ctr" cap="flat" w="9525">
                      <a:solidFill>
                        <a:srgbClr val="CCCCCC"/>
                      </a:solidFill>
                      <a:prstDash val="solid"/>
                      <a:round/>
                      <a:headEnd type="none" w="med" len="med"/>
                      <a:tailEnd type="none" w="med" len="med"/>
                    </a:lnR>
                    <a:lnT cmpd="sng" algn="ctr" cap="flat" w="9525">
                      <a:solidFill>
                        <a:srgbClr val="CCCCCC"/>
                      </a:solidFill>
                      <a:prstDash val="solid"/>
                      <a:round/>
                      <a:headEnd type="none" w="med" len="med"/>
                      <a:tailEnd type="none" w="med" len="med"/>
                    </a:lnT>
                    <a:lnB cmpd="sng" algn="ctr" cap="flat" w="9525">
                      <a:solidFill>
                        <a:srgbClr val="CCCCCC"/>
                      </a:solidFill>
                      <a:prstDash val="solid"/>
                      <a:round/>
                      <a:headEnd type="none" w="med" len="med"/>
                      <a:tailEnd type="none" w="med" len="med"/>
                    </a:lnB>
                    <a:solidFill>
                      <a:srgbClr val="FFFFFF"/>
                    </a:solidFill>
                  </a:tcPr>
                </a:tc>
                <a:tc>
                  <a:txBody>
                    <a:bodyPr anchor="t" rtlCol="false"/>
                    <a:lstStyle/>
                    <a:p>
                      <a:pPr algn="ctr">
                        <a:lnSpc>
                          <a:spcPts val="2100"/>
                        </a:lnSpc>
                        <a:defRPr/>
                      </a:pPr>
                      <a:r>
                        <a:rPr lang="en-US" sz="1500">
                          <a:solidFill>
                            <a:srgbClr val="000000"/>
                          </a:solidFill>
                          <a:latin typeface="Canva Sans"/>
                          <a:ea typeface="Canva Sans"/>
                          <a:cs typeface="Canva Sans"/>
                          <a:sym typeface="Canva Sans"/>
                        </a:rPr>
                        <a:t>0.851</a:t>
                      </a:r>
                      <a:endParaRPr lang="en-US" sz="1100"/>
                    </a:p>
                  </a:txBody>
                  <a:tcPr marL="190500" marR="190500" marT="190500" marB="190500" anchor="ctr">
                    <a:lnL cmpd="sng" algn="ctr" cap="flat" w="9525">
                      <a:solidFill>
                        <a:srgbClr val="CCCCCC"/>
                      </a:solidFill>
                      <a:prstDash val="solid"/>
                      <a:round/>
                      <a:headEnd type="none" w="med" len="med"/>
                      <a:tailEnd type="none" w="med" len="med"/>
                    </a:lnL>
                    <a:lnR cmpd="sng" algn="ctr" cap="flat" w="9525">
                      <a:solidFill>
                        <a:srgbClr val="CCCCCC"/>
                      </a:solidFill>
                      <a:prstDash val="solid"/>
                      <a:round/>
                      <a:headEnd type="none" w="med" len="med"/>
                      <a:tailEnd type="none" w="med" len="med"/>
                    </a:lnR>
                    <a:lnT cmpd="sng" algn="ctr" cap="flat" w="9525">
                      <a:solidFill>
                        <a:srgbClr val="CCCCCC"/>
                      </a:solidFill>
                      <a:prstDash val="solid"/>
                      <a:round/>
                      <a:headEnd type="none" w="med" len="med"/>
                      <a:tailEnd type="none" w="med" len="med"/>
                    </a:lnT>
                    <a:lnB cmpd="sng" algn="ctr" cap="flat" w="9525">
                      <a:solidFill>
                        <a:srgbClr val="CCCCCC"/>
                      </a:solidFill>
                      <a:prstDash val="solid"/>
                      <a:round/>
                      <a:headEnd type="none" w="med" len="med"/>
                      <a:tailEnd type="none" w="med" len="med"/>
                    </a:lnB>
                    <a:solidFill>
                      <a:srgbClr val="FFFFFF"/>
                    </a:solidFill>
                  </a:tcPr>
                </a:tc>
                <a:tc>
                  <a:txBody>
                    <a:bodyPr anchor="t" rtlCol="false"/>
                    <a:lstStyle/>
                    <a:p>
                      <a:pPr algn="ctr">
                        <a:lnSpc>
                          <a:spcPts val="2100"/>
                        </a:lnSpc>
                        <a:defRPr/>
                      </a:pPr>
                      <a:r>
                        <a:rPr lang="en-US" sz="1500">
                          <a:solidFill>
                            <a:srgbClr val="000000"/>
                          </a:solidFill>
                          <a:latin typeface="Canva Sans"/>
                          <a:ea typeface="Canva Sans"/>
                          <a:cs typeface="Canva Sans"/>
                          <a:sym typeface="Canva Sans"/>
                        </a:rPr>
                        <a:t>0.823</a:t>
                      </a:r>
                      <a:endParaRPr lang="en-US" sz="1100"/>
                    </a:p>
                  </a:txBody>
                  <a:tcPr marL="190500" marR="190500" marT="190500" marB="190500" anchor="ctr">
                    <a:lnL cmpd="sng" algn="ctr" cap="flat" w="9525">
                      <a:solidFill>
                        <a:srgbClr val="CCCCCC"/>
                      </a:solidFill>
                      <a:prstDash val="solid"/>
                      <a:round/>
                      <a:headEnd type="none" w="med" len="med"/>
                      <a:tailEnd type="none" w="med" len="med"/>
                    </a:lnL>
                    <a:lnR cmpd="sng" algn="ctr" cap="flat" w="9525">
                      <a:solidFill>
                        <a:srgbClr val="CCCCCC"/>
                      </a:solidFill>
                      <a:prstDash val="solid"/>
                      <a:round/>
                      <a:headEnd type="none" w="med" len="med"/>
                      <a:tailEnd type="none" w="med" len="med"/>
                    </a:lnR>
                    <a:lnT cmpd="sng" algn="ctr" cap="flat" w="9525">
                      <a:solidFill>
                        <a:srgbClr val="CCCCCC"/>
                      </a:solidFill>
                      <a:prstDash val="solid"/>
                      <a:round/>
                      <a:headEnd type="none" w="med" len="med"/>
                      <a:tailEnd type="none" w="med" len="med"/>
                    </a:lnT>
                    <a:lnB cmpd="sng" algn="ctr" cap="flat" w="9525">
                      <a:solidFill>
                        <a:srgbClr val="CCCCCC"/>
                      </a:solidFill>
                      <a:prstDash val="solid"/>
                      <a:round/>
                      <a:headEnd type="none" w="med" len="med"/>
                      <a:tailEnd type="none" w="med" len="med"/>
                    </a:lnB>
                    <a:solidFill>
                      <a:srgbClr val="FFFFFF"/>
                    </a:solidFill>
                  </a:tcPr>
                </a:tc>
                <a:tc>
                  <a:txBody>
                    <a:bodyPr anchor="t" rtlCol="false"/>
                    <a:lstStyle/>
                    <a:p>
                      <a:pPr algn="ctr">
                        <a:lnSpc>
                          <a:spcPts val="2100"/>
                        </a:lnSpc>
                        <a:defRPr/>
                      </a:pPr>
                      <a:r>
                        <a:rPr lang="en-US" sz="1500">
                          <a:solidFill>
                            <a:srgbClr val="000000"/>
                          </a:solidFill>
                          <a:latin typeface="Canva Sans"/>
                          <a:ea typeface="Canva Sans"/>
                          <a:cs typeface="Canva Sans"/>
                          <a:sym typeface="Canva Sans"/>
                        </a:rPr>
                        <a:t>0.837</a:t>
                      </a:r>
                      <a:endParaRPr lang="en-US" sz="1100"/>
                    </a:p>
                  </a:txBody>
                  <a:tcPr marL="190500" marR="190500" marT="190500" marB="190500" anchor="ctr">
                    <a:lnL cmpd="sng" algn="ctr" cap="flat" w="9525">
                      <a:solidFill>
                        <a:srgbClr val="CCCCCC"/>
                      </a:solidFill>
                      <a:prstDash val="solid"/>
                      <a:round/>
                      <a:headEnd type="none" w="med" len="med"/>
                      <a:tailEnd type="none" w="med" len="med"/>
                    </a:lnL>
                    <a:lnR cmpd="sng" algn="ctr" cap="flat" w="9525">
                      <a:solidFill>
                        <a:srgbClr val="CCCCCC"/>
                      </a:solidFill>
                      <a:prstDash val="solid"/>
                      <a:round/>
                      <a:headEnd type="none" w="med" len="med"/>
                      <a:tailEnd type="none" w="med" len="med"/>
                    </a:lnR>
                    <a:lnT cmpd="sng" algn="ctr" cap="flat" w="9525">
                      <a:solidFill>
                        <a:srgbClr val="CCCCCC"/>
                      </a:solidFill>
                      <a:prstDash val="solid"/>
                      <a:round/>
                      <a:headEnd type="none" w="med" len="med"/>
                      <a:tailEnd type="none" w="med" len="med"/>
                    </a:lnT>
                    <a:lnB cmpd="sng" algn="ctr" cap="flat" w="9525">
                      <a:solidFill>
                        <a:srgbClr val="CCCCCC"/>
                      </a:solidFill>
                      <a:prstDash val="solid"/>
                      <a:round/>
                      <a:headEnd type="none" w="med" len="med"/>
                      <a:tailEnd type="none" w="med" len="med"/>
                    </a:lnB>
                    <a:solidFill>
                      <a:srgbClr val="FFFFFF"/>
                    </a:solidFill>
                  </a:tcPr>
                </a:tc>
                <a:tc>
                  <a:txBody>
                    <a:bodyPr anchor="t" rtlCol="false"/>
                    <a:lstStyle/>
                    <a:p>
                      <a:pPr algn="ctr">
                        <a:lnSpc>
                          <a:spcPts val="2100"/>
                        </a:lnSpc>
                        <a:defRPr/>
                      </a:pPr>
                      <a:r>
                        <a:rPr lang="en-US" sz="1500">
                          <a:solidFill>
                            <a:srgbClr val="000000"/>
                          </a:solidFill>
                          <a:latin typeface="Canva Sans"/>
                          <a:ea typeface="Canva Sans"/>
                          <a:cs typeface="Canva Sans"/>
                          <a:sym typeface="Canva Sans"/>
                        </a:rPr>
                        <a:t>20+ categories</a:t>
                      </a:r>
                      <a:endParaRPr lang="en-US" sz="1100"/>
                    </a:p>
                  </a:txBody>
                  <a:tcPr marL="190500" marR="190500" marT="190500" marB="190500" anchor="ctr">
                    <a:lnL cmpd="sng" algn="ctr" cap="flat" w="9525">
                      <a:solidFill>
                        <a:srgbClr val="CCCCCC"/>
                      </a:solidFill>
                      <a:prstDash val="solid"/>
                      <a:round/>
                      <a:headEnd type="none" w="med" len="med"/>
                      <a:tailEnd type="none" w="med" len="med"/>
                    </a:lnL>
                    <a:lnR cmpd="sng" algn="ctr" cap="flat" w="9525">
                      <a:solidFill>
                        <a:srgbClr val="CCCCCC"/>
                      </a:solidFill>
                      <a:prstDash val="solid"/>
                      <a:round/>
                      <a:headEnd type="none" w="med" len="med"/>
                      <a:tailEnd type="none" w="med" len="med"/>
                    </a:lnR>
                    <a:lnT cmpd="sng" algn="ctr" cap="flat" w="9525">
                      <a:solidFill>
                        <a:srgbClr val="CCCCCC"/>
                      </a:solidFill>
                      <a:prstDash val="solid"/>
                      <a:round/>
                      <a:headEnd type="none" w="med" len="med"/>
                      <a:tailEnd type="none" w="med" len="med"/>
                    </a:lnT>
                    <a:lnB cmpd="sng" algn="ctr" cap="flat" w="9525">
                      <a:solidFill>
                        <a:srgbClr val="CCCCCC"/>
                      </a:solidFill>
                      <a:prstDash val="solid"/>
                      <a:round/>
                      <a:headEnd type="none" w="med" len="med"/>
                      <a:tailEnd type="none" w="med" len="med"/>
                    </a:lnB>
                    <a:solidFill>
                      <a:srgbClr val="FFFFFF"/>
                    </a:solidFill>
                  </a:tcPr>
                </a:tc>
              </a:tr>
            </a:tbl>
          </a:graphicData>
        </a:graphic>
      </p:graphicFrame>
      <p:sp>
        <p:nvSpPr>
          <p:cNvPr name="TextBox 4" id="4"/>
          <p:cNvSpPr txBox="true"/>
          <p:nvPr/>
        </p:nvSpPr>
        <p:spPr>
          <a:xfrm rot="0">
            <a:off x="376575" y="895350"/>
            <a:ext cx="8633123" cy="1193800"/>
          </a:xfrm>
          <a:prstGeom prst="rect">
            <a:avLst/>
          </a:prstGeom>
        </p:spPr>
        <p:txBody>
          <a:bodyPr anchor="t" rtlCol="false" tIns="0" lIns="0" bIns="0" rIns="0">
            <a:spAutoFit/>
          </a:bodyPr>
          <a:lstStyle/>
          <a:p>
            <a:pPr algn="l">
              <a:lnSpc>
                <a:spcPts val="9799"/>
              </a:lnSpc>
            </a:pPr>
            <a:r>
              <a:rPr lang="en-US" sz="6999" b="true">
                <a:solidFill>
                  <a:srgbClr val="000000"/>
                </a:solidFill>
                <a:latin typeface="Noto Sans Bold"/>
                <a:ea typeface="Noto Sans Bold"/>
                <a:cs typeface="Noto Sans Bold"/>
                <a:sym typeface="Noto Sans Bold"/>
              </a:rPr>
              <a:t>5. Kết quả ban đầu</a:t>
            </a:r>
          </a:p>
        </p:txBody>
      </p:sp>
      <p:sp>
        <p:nvSpPr>
          <p:cNvPr name="TextBox 5" id="5"/>
          <p:cNvSpPr txBox="true"/>
          <p:nvPr/>
        </p:nvSpPr>
        <p:spPr>
          <a:xfrm rot="0">
            <a:off x="8317877" y="2675240"/>
            <a:ext cx="3252488" cy="349250"/>
          </a:xfrm>
          <a:prstGeom prst="rect">
            <a:avLst/>
          </a:prstGeom>
        </p:spPr>
        <p:txBody>
          <a:bodyPr anchor="t" rtlCol="false" tIns="0" lIns="0" bIns="0" rIns="0">
            <a:spAutoFit/>
          </a:bodyPr>
          <a:lstStyle/>
          <a:p>
            <a:pPr algn="l">
              <a:lnSpc>
                <a:spcPts val="2800"/>
              </a:lnSpc>
            </a:pPr>
            <a:r>
              <a:rPr lang="en-US" sz="2000" b="true">
                <a:solidFill>
                  <a:srgbClr val="000000"/>
                </a:solidFill>
                <a:latin typeface="Noto Sans Bold"/>
                <a:ea typeface="Noto Sans Bold"/>
                <a:cs typeface="Noto Sans Bold"/>
                <a:sym typeface="Noto Sans Bold"/>
              </a:rPr>
              <a:t>Intent Accuracy Metrics</a:t>
            </a:r>
          </a:p>
        </p:txBody>
      </p:sp>
    </p:spTree>
  </p:cSld>
  <p:clrMapOvr>
    <a:masterClrMapping/>
  </p:clrMapOvr>
</p:sld>
</file>

<file path=ppt/slides/slide13.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1028700" y="933450"/>
            <a:ext cx="16230600" cy="948309"/>
          </a:xfrm>
          <a:prstGeom prst="rect">
            <a:avLst/>
          </a:prstGeom>
        </p:spPr>
        <p:txBody>
          <a:bodyPr anchor="t" rtlCol="false" tIns="0" lIns="0" bIns="0" rIns="0">
            <a:spAutoFit/>
          </a:bodyPr>
          <a:lstStyle/>
          <a:p>
            <a:pPr algn="l">
              <a:lnSpc>
                <a:spcPts val="7728"/>
              </a:lnSpc>
            </a:pPr>
            <a:r>
              <a:rPr lang="en-US" sz="5600" b="true">
                <a:solidFill>
                  <a:srgbClr val="000000"/>
                </a:solidFill>
                <a:latin typeface="Montserrat Bold"/>
                <a:ea typeface="Montserrat Bold"/>
                <a:cs typeface="Montserrat Bold"/>
                <a:sym typeface="Montserrat Bold"/>
              </a:rPr>
              <a:t>5. Key Findings</a:t>
            </a:r>
          </a:p>
        </p:txBody>
      </p:sp>
      <p:sp>
        <p:nvSpPr>
          <p:cNvPr name="TextBox 3" id="3"/>
          <p:cNvSpPr txBox="true"/>
          <p:nvPr/>
        </p:nvSpPr>
        <p:spPr>
          <a:xfrm rot="0">
            <a:off x="1028700" y="2409190"/>
            <a:ext cx="16230600" cy="2734310"/>
          </a:xfrm>
          <a:prstGeom prst="rect">
            <a:avLst/>
          </a:prstGeom>
        </p:spPr>
        <p:txBody>
          <a:bodyPr anchor="t" rtlCol="false" tIns="0" lIns="0" bIns="0" rIns="0">
            <a:spAutoFit/>
          </a:bodyPr>
          <a:lstStyle/>
          <a:p>
            <a:pPr algn="l" marL="561337" indent="-280669" lvl="1">
              <a:lnSpc>
                <a:spcPts val="3639"/>
              </a:lnSpc>
              <a:buFont typeface="Arial"/>
              <a:buChar char="•"/>
            </a:pPr>
            <a:r>
              <a:rPr lang="en-US" sz="2599">
                <a:solidFill>
                  <a:srgbClr val="000000"/>
                </a:solidFill>
                <a:latin typeface="Canva Sans"/>
                <a:ea typeface="Canva Sans"/>
                <a:cs typeface="Canva Sans"/>
                <a:sym typeface="Canva Sans"/>
              </a:rPr>
              <a:t>Hệ thống</a:t>
            </a:r>
            <a:r>
              <a:rPr lang="en-US" sz="2599">
                <a:solidFill>
                  <a:srgbClr val="000000"/>
                </a:solidFill>
                <a:latin typeface="Canva Sans"/>
                <a:ea typeface="Canva Sans"/>
                <a:cs typeface="Canva Sans"/>
                <a:sym typeface="Canva Sans"/>
              </a:rPr>
              <a:t> từ khóa: Kém hiệu quả với truy vấn mơ hồ (vd: “chỗ nào để thư giãn”) → chỉ 45% độ chính xác</a:t>
            </a:r>
          </a:p>
          <a:p>
            <a:pPr algn="l" marL="561337" indent="-280669" lvl="1">
              <a:lnSpc>
                <a:spcPts val="3639"/>
              </a:lnSpc>
              <a:buFont typeface="Arial"/>
              <a:buChar char="•"/>
            </a:pPr>
            <a:r>
              <a:rPr lang="en-US" sz="2599">
                <a:solidFill>
                  <a:srgbClr val="000000"/>
                </a:solidFill>
                <a:latin typeface="Canva Sans"/>
                <a:ea typeface="Canva Sans"/>
                <a:cs typeface="Canva Sans"/>
                <a:sym typeface="Canva Sans"/>
              </a:rPr>
              <a:t>LLM: Hiểu tốt ngôn ngữ nhưng không ổn định trong xác định ý định (±12% dao động)</a:t>
            </a:r>
          </a:p>
          <a:p>
            <a:pPr algn="l" marL="561337" indent="-280669" lvl="1">
              <a:lnSpc>
                <a:spcPts val="3639"/>
              </a:lnSpc>
              <a:buFont typeface="Arial"/>
              <a:buChar char="•"/>
            </a:pPr>
            <a:r>
              <a:rPr lang="en-US" sz="2599">
                <a:solidFill>
                  <a:srgbClr val="000000"/>
                </a:solidFill>
                <a:latin typeface="Canva Sans"/>
                <a:ea typeface="Canva Sans"/>
                <a:cs typeface="Canva Sans"/>
                <a:sym typeface="Canva Sans"/>
              </a:rPr>
              <a:t>Phương pháp đề xuất: Đạt 85.1% độ chính xác, nổi bật với truy vấn mơ hồ và đa mục đích</a:t>
            </a:r>
          </a:p>
          <a:p>
            <a:pPr algn="l">
              <a:lnSpc>
                <a:spcPts val="3639"/>
              </a:lnSpc>
            </a:pPr>
          </a:p>
          <a:p>
            <a:pPr algn="l">
              <a:lnSpc>
                <a:spcPts val="3639"/>
              </a:lnSpc>
            </a:pPr>
            <a:r>
              <a:rPr lang="en-US" sz="2599" b="true">
                <a:solidFill>
                  <a:srgbClr val="000000"/>
                </a:solidFill>
                <a:latin typeface="Canva Sans Bold"/>
                <a:ea typeface="Canva Sans Bold"/>
                <a:cs typeface="Canva Sans Bold"/>
                <a:sym typeface="Canva Sans Bold"/>
              </a:rPr>
              <a:t>Ý nghĩa thống kê: Kết quả có ý nghĩa thống kê cao (p &lt; 0.001) với 10.000 truy vấn</a:t>
            </a:r>
          </a:p>
        </p:txBody>
      </p:sp>
      <p:sp>
        <p:nvSpPr>
          <p:cNvPr name="TextBox 4" id="4"/>
          <p:cNvSpPr txBox="true"/>
          <p:nvPr/>
        </p:nvSpPr>
        <p:spPr>
          <a:xfrm rot="0">
            <a:off x="1028700" y="5667375"/>
            <a:ext cx="16230600" cy="1819910"/>
          </a:xfrm>
          <a:prstGeom prst="rect">
            <a:avLst/>
          </a:prstGeom>
        </p:spPr>
        <p:txBody>
          <a:bodyPr anchor="t" rtlCol="false" tIns="0" lIns="0" bIns="0" rIns="0">
            <a:spAutoFit/>
          </a:bodyPr>
          <a:lstStyle/>
          <a:p>
            <a:pPr algn="l">
              <a:lnSpc>
                <a:spcPts val="3639"/>
              </a:lnSpc>
            </a:pPr>
            <a:r>
              <a:rPr lang="en-US" sz="2599" b="true">
                <a:solidFill>
                  <a:srgbClr val="000000"/>
                </a:solidFill>
                <a:latin typeface="Canva Sans Bold"/>
                <a:ea typeface="Canva Sans Bold"/>
                <a:cs typeface="Canva Sans Bold"/>
                <a:sym typeface="Canva Sans Bold"/>
              </a:rPr>
              <a:t>Công</a:t>
            </a:r>
            <a:r>
              <a:rPr lang="en-US" sz="2599" b="true">
                <a:solidFill>
                  <a:srgbClr val="000000"/>
                </a:solidFill>
                <a:latin typeface="Canva Sans Bold"/>
                <a:ea typeface="Canva Sans Bold"/>
                <a:cs typeface="Canva Sans Bold"/>
                <a:sym typeface="Canva Sans Bold"/>
              </a:rPr>
              <a:t> việc đang thực hiện:</a:t>
            </a:r>
          </a:p>
          <a:p>
            <a:pPr algn="l" marL="561337" indent="-280669" lvl="1">
              <a:lnSpc>
                <a:spcPts val="3639"/>
              </a:lnSpc>
              <a:buFont typeface="Arial"/>
              <a:buChar char="•"/>
            </a:pPr>
            <a:r>
              <a:rPr lang="en-US" sz="2599">
                <a:solidFill>
                  <a:srgbClr val="000000"/>
                </a:solidFill>
                <a:latin typeface="Canva Sans"/>
                <a:ea typeface="Canva Sans"/>
                <a:cs typeface="Canva Sans"/>
                <a:sym typeface="Canva Sans"/>
              </a:rPr>
              <a:t>Mở rộng dữ liệu – Tăng tính ứng dụng và bao phủ</a:t>
            </a:r>
          </a:p>
          <a:p>
            <a:pPr algn="l" marL="561337" indent="-280669" lvl="1">
              <a:lnSpc>
                <a:spcPts val="3639"/>
              </a:lnSpc>
              <a:buFont typeface="Arial"/>
              <a:buChar char="•"/>
            </a:pPr>
            <a:r>
              <a:rPr lang="en-US" sz="2599">
                <a:solidFill>
                  <a:srgbClr val="000000"/>
                </a:solidFill>
                <a:latin typeface="Canva Sans"/>
                <a:ea typeface="Canva Sans"/>
                <a:cs typeface="Canva Sans"/>
                <a:sym typeface="Canva Sans"/>
              </a:rPr>
              <a:t>Tối ưu mô hình – Cải thiện kiến trúc và hiệu suất</a:t>
            </a:r>
          </a:p>
          <a:p>
            <a:pPr algn="l" marL="561337" indent="-280669" lvl="1">
              <a:lnSpc>
                <a:spcPts val="3639"/>
              </a:lnSpc>
              <a:buFont typeface="Arial"/>
              <a:buChar char="•"/>
            </a:pPr>
            <a:r>
              <a:rPr lang="en-US" sz="2599">
                <a:solidFill>
                  <a:srgbClr val="000000"/>
                </a:solidFill>
                <a:latin typeface="Canva Sans"/>
                <a:ea typeface="Canva Sans"/>
                <a:cs typeface="Canva Sans"/>
                <a:sym typeface="Canva Sans"/>
              </a:rPr>
              <a:t>Đánh giá chuẩ</a:t>
            </a:r>
            <a:r>
              <a:rPr lang="en-US" sz="2599">
                <a:solidFill>
                  <a:srgbClr val="000000"/>
                </a:solidFill>
                <a:latin typeface="Canva Sans"/>
                <a:ea typeface="Canva Sans"/>
                <a:cs typeface="Canva Sans"/>
                <a:sym typeface="Canva Sans"/>
              </a:rPr>
              <a:t>n</a:t>
            </a:r>
            <a:r>
              <a:rPr lang="en-US" sz="2599">
                <a:solidFill>
                  <a:srgbClr val="000000"/>
                </a:solidFill>
                <a:latin typeface="Canva Sans"/>
                <a:ea typeface="Canva Sans"/>
                <a:cs typeface="Canva Sans"/>
                <a:sym typeface="Canva Sans"/>
              </a:rPr>
              <a:t> – Xác</a:t>
            </a:r>
            <a:r>
              <a:rPr lang="en-US" sz="2599">
                <a:solidFill>
                  <a:srgbClr val="000000"/>
                </a:solidFill>
                <a:latin typeface="Canva Sans"/>
                <a:ea typeface="Canva Sans"/>
                <a:cs typeface="Canva Sans"/>
                <a:sym typeface="Canva Sans"/>
              </a:rPr>
              <a:t> th</a:t>
            </a:r>
            <a:r>
              <a:rPr lang="en-US" sz="2599">
                <a:solidFill>
                  <a:srgbClr val="000000"/>
                </a:solidFill>
                <a:latin typeface="Canva Sans"/>
                <a:ea typeface="Canva Sans"/>
                <a:cs typeface="Canva Sans"/>
                <a:sym typeface="Canva Sans"/>
              </a:rPr>
              <a:t>ực</a:t>
            </a:r>
            <a:r>
              <a:rPr lang="en-US" sz="2599">
                <a:solidFill>
                  <a:srgbClr val="000000"/>
                </a:solidFill>
                <a:latin typeface="Canva Sans"/>
                <a:ea typeface="Canva Sans"/>
                <a:cs typeface="Canva Sans"/>
                <a:sym typeface="Canva Sans"/>
              </a:rPr>
              <a:t> kết quả </a:t>
            </a:r>
            <a:r>
              <a:rPr lang="en-US" sz="2599">
                <a:solidFill>
                  <a:srgbClr val="000000"/>
                </a:solidFill>
                <a:latin typeface="Canva Sans"/>
                <a:ea typeface="Canva Sans"/>
                <a:cs typeface="Canva Sans"/>
                <a:sym typeface="Canva Sans"/>
              </a:rPr>
              <a:t>qua</a:t>
            </a:r>
            <a:r>
              <a:rPr lang="en-US" sz="2599">
                <a:solidFill>
                  <a:srgbClr val="000000"/>
                </a:solidFill>
                <a:latin typeface="Canva Sans"/>
                <a:ea typeface="Canva Sans"/>
                <a:cs typeface="Canva Sans"/>
                <a:sym typeface="Canva Sans"/>
              </a:rPr>
              <a:t> </a:t>
            </a:r>
            <a:r>
              <a:rPr lang="en-US" sz="2599">
                <a:solidFill>
                  <a:srgbClr val="000000"/>
                </a:solidFill>
                <a:latin typeface="Canva Sans"/>
                <a:ea typeface="Canva Sans"/>
                <a:cs typeface="Canva Sans"/>
                <a:sym typeface="Canva Sans"/>
              </a:rPr>
              <a:t>thử</a:t>
            </a:r>
            <a:r>
              <a:rPr lang="en-US" sz="2599">
                <a:solidFill>
                  <a:srgbClr val="000000"/>
                </a:solidFill>
                <a:latin typeface="Canva Sans"/>
                <a:ea typeface="Canva Sans"/>
                <a:cs typeface="Canva Sans"/>
                <a:sym typeface="Canva Sans"/>
              </a:rPr>
              <a:t> ngh</a:t>
            </a:r>
            <a:r>
              <a:rPr lang="en-US" sz="2599">
                <a:solidFill>
                  <a:srgbClr val="000000"/>
                </a:solidFill>
                <a:latin typeface="Canva Sans"/>
                <a:ea typeface="Canva Sans"/>
                <a:cs typeface="Canva Sans"/>
                <a:sym typeface="Canva Sans"/>
              </a:rPr>
              <a:t>iệm</a:t>
            </a:r>
            <a:r>
              <a:rPr lang="en-US" sz="2599">
                <a:solidFill>
                  <a:srgbClr val="000000"/>
                </a:solidFill>
                <a:latin typeface="Canva Sans"/>
                <a:ea typeface="Canva Sans"/>
                <a:cs typeface="Canva Sans"/>
                <a:sym typeface="Canva Sans"/>
              </a:rPr>
              <a:t> ng</a:t>
            </a:r>
            <a:r>
              <a:rPr lang="en-US" sz="2599">
                <a:solidFill>
                  <a:srgbClr val="000000"/>
                </a:solidFill>
                <a:latin typeface="Canva Sans"/>
                <a:ea typeface="Canva Sans"/>
                <a:cs typeface="Canva Sans"/>
                <a:sym typeface="Canva Sans"/>
              </a:rPr>
              <a:t>h</a:t>
            </a:r>
            <a:r>
              <a:rPr lang="en-US" sz="2599">
                <a:solidFill>
                  <a:srgbClr val="000000"/>
                </a:solidFill>
                <a:latin typeface="Canva Sans"/>
                <a:ea typeface="Canva Sans"/>
                <a:cs typeface="Canva Sans"/>
                <a:sym typeface="Canva Sans"/>
              </a:rPr>
              <a:t>i</a:t>
            </a:r>
            <a:r>
              <a:rPr lang="en-US" sz="2599">
                <a:solidFill>
                  <a:srgbClr val="000000"/>
                </a:solidFill>
                <a:latin typeface="Canva Sans"/>
                <a:ea typeface="Canva Sans"/>
                <a:cs typeface="Canva Sans"/>
                <a:sym typeface="Canva Sans"/>
              </a:rPr>
              <a:t>êm</a:t>
            </a:r>
            <a:r>
              <a:rPr lang="en-US" sz="2599">
                <a:solidFill>
                  <a:srgbClr val="000000"/>
                </a:solidFill>
                <a:latin typeface="Canva Sans"/>
                <a:ea typeface="Canva Sans"/>
                <a:cs typeface="Canva Sans"/>
                <a:sym typeface="Canva Sans"/>
              </a:rPr>
              <a:t> n</a:t>
            </a:r>
            <a:r>
              <a:rPr lang="en-US" sz="2599">
                <a:solidFill>
                  <a:srgbClr val="000000"/>
                </a:solidFill>
                <a:latin typeface="Canva Sans"/>
                <a:ea typeface="Canva Sans"/>
                <a:cs typeface="Canva Sans"/>
                <a:sym typeface="Canva Sans"/>
              </a:rPr>
              <a:t>gặt hơn, khách quan hơn. </a:t>
            </a:r>
          </a:p>
        </p:txBody>
      </p:sp>
    </p:spTree>
  </p:cSld>
  <p:clrMapOvr>
    <a:masterClrMapping/>
  </p:clrMapOvr>
</p:sld>
</file>

<file path=ppt/slides/slide1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1028700" y="933450"/>
            <a:ext cx="16230600" cy="948309"/>
          </a:xfrm>
          <a:prstGeom prst="rect">
            <a:avLst/>
          </a:prstGeom>
        </p:spPr>
        <p:txBody>
          <a:bodyPr anchor="t" rtlCol="false" tIns="0" lIns="0" bIns="0" rIns="0">
            <a:spAutoFit/>
          </a:bodyPr>
          <a:lstStyle/>
          <a:p>
            <a:pPr algn="l">
              <a:lnSpc>
                <a:spcPts val="7728"/>
              </a:lnSpc>
            </a:pPr>
            <a:r>
              <a:rPr lang="en-US" sz="5600" b="true">
                <a:solidFill>
                  <a:srgbClr val="000000"/>
                </a:solidFill>
                <a:latin typeface="Montserrat Bold"/>
                <a:ea typeface="Montserrat Bold"/>
                <a:cs typeface="Montserrat Bold"/>
                <a:sym typeface="Montserrat Bold"/>
              </a:rPr>
              <a:t>5. Thử nghiệm sắp tới</a:t>
            </a:r>
          </a:p>
        </p:txBody>
      </p:sp>
      <p:sp>
        <p:nvSpPr>
          <p:cNvPr name="TextBox 3" id="3"/>
          <p:cNvSpPr txBox="true"/>
          <p:nvPr/>
        </p:nvSpPr>
        <p:spPr>
          <a:xfrm rot="0">
            <a:off x="1028700" y="2833370"/>
            <a:ext cx="16230600" cy="4563110"/>
          </a:xfrm>
          <a:prstGeom prst="rect">
            <a:avLst/>
          </a:prstGeom>
        </p:spPr>
        <p:txBody>
          <a:bodyPr anchor="t" rtlCol="false" tIns="0" lIns="0" bIns="0" rIns="0">
            <a:spAutoFit/>
          </a:bodyPr>
          <a:lstStyle/>
          <a:p>
            <a:pPr algn="l">
              <a:lnSpc>
                <a:spcPts val="3639"/>
              </a:lnSpc>
            </a:pPr>
            <a:r>
              <a:rPr lang="en-US" sz="2599">
                <a:solidFill>
                  <a:srgbClr val="000000"/>
                </a:solidFill>
                <a:latin typeface="Canva Sans"/>
                <a:ea typeface="Canva Sans"/>
                <a:cs typeface="Canva Sans"/>
                <a:sym typeface="Canva Sans"/>
              </a:rPr>
              <a:t>Thử nghiệm sắp</a:t>
            </a:r>
            <a:r>
              <a:rPr lang="en-US" sz="2599">
                <a:solidFill>
                  <a:srgbClr val="000000"/>
                </a:solidFill>
                <a:latin typeface="Canva Sans"/>
                <a:ea typeface="Canva Sans"/>
                <a:cs typeface="Canva Sans"/>
                <a:sym typeface="Canva Sans"/>
              </a:rPr>
              <a:t> tới có thể tập trung vào:</a:t>
            </a:r>
          </a:p>
          <a:p>
            <a:pPr algn="l">
              <a:lnSpc>
                <a:spcPts val="3639"/>
              </a:lnSpc>
            </a:pPr>
          </a:p>
          <a:p>
            <a:pPr algn="l" marL="561337" indent="-280669" lvl="1">
              <a:lnSpc>
                <a:spcPts val="3639"/>
              </a:lnSpc>
              <a:buFont typeface="Arial"/>
              <a:buChar char="•"/>
            </a:pPr>
            <a:r>
              <a:rPr lang="en-US" b="true" sz="2599">
                <a:solidFill>
                  <a:srgbClr val="000000"/>
                </a:solidFill>
                <a:latin typeface="Canva Sans Bold"/>
                <a:ea typeface="Canva Sans Bold"/>
                <a:cs typeface="Canva Sans Bold"/>
                <a:sym typeface="Canva Sans Bold"/>
              </a:rPr>
              <a:t>Suy luận ngữ cảnh liên tiếp:</a:t>
            </a:r>
            <a:r>
              <a:rPr lang="en-US" sz="2599">
                <a:solidFill>
                  <a:srgbClr val="000000"/>
                </a:solidFill>
                <a:latin typeface="Canva Sans"/>
                <a:ea typeface="Canva Sans"/>
                <a:cs typeface="Canva Sans"/>
                <a:sym typeface="Canva Sans"/>
              </a:rPr>
              <a:t> Cải thiện bộ nhớ để duy trì ngữ cảnh dài hạn, như trong </a:t>
            </a:r>
            <a:r>
              <a:rPr lang="en-US" sz="2599" u="sng">
                <a:solidFill>
                  <a:srgbClr val="000000"/>
                </a:solidFill>
                <a:latin typeface="Canva Sans"/>
                <a:ea typeface="Canva Sans"/>
                <a:cs typeface="Canva Sans"/>
                <a:sym typeface="Canva Sans"/>
                <a:hlinkClick r:id="rId2" tooltip="https://promptengineering.org/knowledge-graphs-in-ai-conversational-models/"/>
              </a:rPr>
              <a:t>Generate Knowledge Graphs for Complex Interactions</a:t>
            </a:r>
            <a:r>
              <a:rPr lang="en-US" sz="2599">
                <a:solidFill>
                  <a:srgbClr val="000000"/>
                </a:solidFill>
                <a:latin typeface="Canva Sans"/>
                <a:ea typeface="Canva Sans"/>
                <a:cs typeface="Canva Sans"/>
                <a:sym typeface="Canva Sans"/>
              </a:rPr>
              <a:t>, nơi đồ thị tri thức đóng vai trò như bộ nhớ mở rộng.</a:t>
            </a:r>
          </a:p>
          <a:p>
            <a:pPr algn="l" marL="561337" indent="-280669" lvl="1">
              <a:lnSpc>
                <a:spcPts val="3639"/>
              </a:lnSpc>
              <a:buFont typeface="Arial"/>
              <a:buChar char="•"/>
            </a:pPr>
            <a:r>
              <a:rPr lang="en-US" b="true" sz="2599">
                <a:solidFill>
                  <a:srgbClr val="000000"/>
                </a:solidFill>
                <a:latin typeface="Canva Sans Bold"/>
                <a:ea typeface="Canva Sans Bold"/>
                <a:cs typeface="Canva Sans Bold"/>
                <a:sym typeface="Canva Sans Bold"/>
              </a:rPr>
              <a:t>Xử lý xung đột ngữ cảnh:</a:t>
            </a:r>
            <a:r>
              <a:rPr lang="en-US" sz="2599">
                <a:solidFill>
                  <a:srgbClr val="000000"/>
                </a:solidFill>
                <a:latin typeface="Canva Sans"/>
                <a:ea typeface="Canva Sans"/>
                <a:cs typeface="Canva Sans"/>
                <a:sym typeface="Canva Sans"/>
              </a:rPr>
              <a:t> Giải quyết khi người dùng thay đổi ý định, ví dụ từ "tìm nhà hàng" sang "tìm quán bar gần đó."</a:t>
            </a:r>
          </a:p>
          <a:p>
            <a:pPr algn="l" marL="561337" indent="-280669" lvl="1">
              <a:lnSpc>
                <a:spcPts val="3639"/>
              </a:lnSpc>
              <a:buFont typeface="Arial"/>
              <a:buChar char="•"/>
            </a:pPr>
            <a:r>
              <a:rPr lang="en-US" b="true" sz="2599">
                <a:solidFill>
                  <a:srgbClr val="000000"/>
                </a:solidFill>
                <a:latin typeface="Canva Sans Bold"/>
                <a:ea typeface="Canva Sans Bold"/>
                <a:cs typeface="Canva Sans Bold"/>
                <a:sym typeface="Canva Sans Bold"/>
              </a:rPr>
              <a:t>Xếp</a:t>
            </a:r>
            <a:r>
              <a:rPr lang="en-US" b="true" sz="2599">
                <a:solidFill>
                  <a:srgbClr val="000000"/>
                </a:solidFill>
                <a:latin typeface="Canva Sans Bold"/>
                <a:ea typeface="Canva Sans Bold"/>
                <a:cs typeface="Canva Sans Bold"/>
                <a:sym typeface="Canva Sans Bold"/>
              </a:rPr>
              <a:t> hạng đa yếu tố: </a:t>
            </a:r>
            <a:r>
              <a:rPr lang="en-US" sz="2599">
                <a:solidFill>
                  <a:srgbClr val="000000"/>
                </a:solidFill>
                <a:latin typeface="Canva Sans"/>
                <a:ea typeface="Canva Sans"/>
                <a:cs typeface="Canva Sans"/>
                <a:sym typeface="Canva Sans"/>
              </a:rPr>
              <a:t>Câ</a:t>
            </a:r>
            <a:r>
              <a:rPr lang="en-US" sz="2599">
                <a:solidFill>
                  <a:srgbClr val="000000"/>
                </a:solidFill>
                <a:latin typeface="Canva Sans"/>
                <a:ea typeface="Canva Sans"/>
                <a:cs typeface="Canva Sans"/>
                <a:sym typeface="Canva Sans"/>
              </a:rPr>
              <a:t>n </a:t>
            </a:r>
            <a:r>
              <a:rPr lang="en-US" sz="2599">
                <a:solidFill>
                  <a:srgbClr val="000000"/>
                </a:solidFill>
                <a:latin typeface="Canva Sans"/>
                <a:ea typeface="Canva Sans"/>
                <a:cs typeface="Canva Sans"/>
                <a:sym typeface="Canva Sans"/>
              </a:rPr>
              <a:t>nhắc</a:t>
            </a:r>
            <a:r>
              <a:rPr lang="en-US" sz="2599">
                <a:solidFill>
                  <a:srgbClr val="000000"/>
                </a:solidFill>
                <a:latin typeface="Canva Sans"/>
                <a:ea typeface="Canva Sans"/>
                <a:cs typeface="Canva Sans"/>
                <a:sym typeface="Canva Sans"/>
              </a:rPr>
              <a:t> </a:t>
            </a:r>
            <a:r>
              <a:rPr lang="en-US" sz="2599">
                <a:solidFill>
                  <a:srgbClr val="000000"/>
                </a:solidFill>
                <a:latin typeface="Canva Sans"/>
                <a:ea typeface="Canva Sans"/>
                <a:cs typeface="Canva Sans"/>
                <a:sym typeface="Canva Sans"/>
              </a:rPr>
              <a:t>nhiều</a:t>
            </a:r>
            <a:r>
              <a:rPr lang="en-US" sz="2599">
                <a:solidFill>
                  <a:srgbClr val="000000"/>
                </a:solidFill>
                <a:latin typeface="Canva Sans"/>
                <a:ea typeface="Canva Sans"/>
                <a:cs typeface="Canva Sans"/>
                <a:sym typeface="Canva Sans"/>
              </a:rPr>
              <a:t> </a:t>
            </a:r>
            <a:r>
              <a:rPr lang="en-US" sz="2599">
                <a:solidFill>
                  <a:srgbClr val="000000"/>
                </a:solidFill>
                <a:latin typeface="Canva Sans"/>
                <a:ea typeface="Canva Sans"/>
                <a:cs typeface="Canva Sans"/>
                <a:sym typeface="Canva Sans"/>
              </a:rPr>
              <a:t>tiê</a:t>
            </a:r>
            <a:r>
              <a:rPr lang="en-US" sz="2599">
                <a:solidFill>
                  <a:srgbClr val="000000"/>
                </a:solidFill>
                <a:latin typeface="Canva Sans"/>
                <a:ea typeface="Canva Sans"/>
                <a:cs typeface="Canva Sans"/>
                <a:sym typeface="Canva Sans"/>
              </a:rPr>
              <a:t>u c</a:t>
            </a:r>
            <a:r>
              <a:rPr lang="en-US" sz="2599">
                <a:solidFill>
                  <a:srgbClr val="000000"/>
                </a:solidFill>
                <a:latin typeface="Canva Sans"/>
                <a:ea typeface="Canva Sans"/>
                <a:cs typeface="Canva Sans"/>
                <a:sym typeface="Canva Sans"/>
              </a:rPr>
              <a:t>hí</a:t>
            </a:r>
            <a:r>
              <a:rPr lang="en-US" sz="2599">
                <a:solidFill>
                  <a:srgbClr val="000000"/>
                </a:solidFill>
                <a:latin typeface="Canva Sans"/>
                <a:ea typeface="Canva Sans"/>
                <a:cs typeface="Canva Sans"/>
                <a:sym typeface="Canva Sans"/>
              </a:rPr>
              <a:t> </a:t>
            </a:r>
            <a:r>
              <a:rPr lang="en-US" sz="2599">
                <a:solidFill>
                  <a:srgbClr val="000000"/>
                </a:solidFill>
                <a:latin typeface="Canva Sans"/>
                <a:ea typeface="Canva Sans"/>
                <a:cs typeface="Canva Sans"/>
                <a:sym typeface="Canva Sans"/>
              </a:rPr>
              <a:t>như</a:t>
            </a:r>
            <a:r>
              <a:rPr lang="en-US" sz="2599">
                <a:solidFill>
                  <a:srgbClr val="000000"/>
                </a:solidFill>
                <a:latin typeface="Canva Sans"/>
                <a:ea typeface="Canva Sans"/>
                <a:cs typeface="Canva Sans"/>
                <a:sym typeface="Canva Sans"/>
              </a:rPr>
              <a:t> </a:t>
            </a:r>
            <a:r>
              <a:rPr lang="en-US" sz="2599">
                <a:solidFill>
                  <a:srgbClr val="000000"/>
                </a:solidFill>
                <a:latin typeface="Canva Sans"/>
                <a:ea typeface="Canva Sans"/>
                <a:cs typeface="Canva Sans"/>
                <a:sym typeface="Canva Sans"/>
              </a:rPr>
              <a:t>khoả</a:t>
            </a:r>
            <a:r>
              <a:rPr lang="en-US" sz="2599">
                <a:solidFill>
                  <a:srgbClr val="000000"/>
                </a:solidFill>
                <a:latin typeface="Canva Sans"/>
                <a:ea typeface="Canva Sans"/>
                <a:cs typeface="Canva Sans"/>
                <a:sym typeface="Canva Sans"/>
              </a:rPr>
              <a:t>ng</a:t>
            </a:r>
            <a:r>
              <a:rPr lang="en-US" sz="2599">
                <a:solidFill>
                  <a:srgbClr val="000000"/>
                </a:solidFill>
                <a:latin typeface="Canva Sans"/>
                <a:ea typeface="Canva Sans"/>
                <a:cs typeface="Canva Sans"/>
                <a:sym typeface="Canva Sans"/>
              </a:rPr>
              <a:t> các</a:t>
            </a:r>
            <a:r>
              <a:rPr lang="en-US" sz="2599">
                <a:solidFill>
                  <a:srgbClr val="000000"/>
                </a:solidFill>
                <a:latin typeface="Canva Sans"/>
                <a:ea typeface="Canva Sans"/>
                <a:cs typeface="Canva Sans"/>
                <a:sym typeface="Canva Sans"/>
              </a:rPr>
              <a:t>h</a:t>
            </a:r>
            <a:r>
              <a:rPr lang="en-US" sz="2599">
                <a:solidFill>
                  <a:srgbClr val="000000"/>
                </a:solidFill>
                <a:latin typeface="Canva Sans"/>
                <a:ea typeface="Canva Sans"/>
                <a:cs typeface="Canva Sans"/>
                <a:sym typeface="Canva Sans"/>
              </a:rPr>
              <a:t>, đánh giá, và sở</a:t>
            </a:r>
            <a:r>
              <a:rPr lang="en-US" sz="2599">
                <a:solidFill>
                  <a:srgbClr val="000000"/>
                </a:solidFill>
                <a:latin typeface="Canva Sans"/>
                <a:ea typeface="Canva Sans"/>
                <a:cs typeface="Canva Sans"/>
                <a:sym typeface="Canva Sans"/>
              </a:rPr>
              <a:t> th</a:t>
            </a:r>
            <a:r>
              <a:rPr lang="en-US" sz="2599">
                <a:solidFill>
                  <a:srgbClr val="000000"/>
                </a:solidFill>
                <a:latin typeface="Canva Sans"/>
                <a:ea typeface="Canva Sans"/>
                <a:cs typeface="Canva Sans"/>
                <a:sym typeface="Canva Sans"/>
              </a:rPr>
              <a:t>ích cá </a:t>
            </a:r>
            <a:r>
              <a:rPr lang="en-US" sz="2599">
                <a:solidFill>
                  <a:srgbClr val="000000"/>
                </a:solidFill>
                <a:latin typeface="Canva Sans"/>
                <a:ea typeface="Canva Sans"/>
                <a:cs typeface="Canva Sans"/>
                <a:sym typeface="Canva Sans"/>
              </a:rPr>
              <a:t>n</a:t>
            </a:r>
            <a:r>
              <a:rPr lang="en-US" sz="2599">
                <a:solidFill>
                  <a:srgbClr val="000000"/>
                </a:solidFill>
                <a:latin typeface="Canva Sans"/>
                <a:ea typeface="Canva Sans"/>
                <a:cs typeface="Canva Sans"/>
                <a:sym typeface="Canva Sans"/>
              </a:rPr>
              <a:t>hân,</a:t>
            </a:r>
            <a:r>
              <a:rPr lang="en-US" sz="2599">
                <a:solidFill>
                  <a:srgbClr val="000000"/>
                </a:solidFill>
                <a:latin typeface="Canva Sans"/>
                <a:ea typeface="Canva Sans"/>
                <a:cs typeface="Canva Sans"/>
                <a:sym typeface="Canva Sans"/>
              </a:rPr>
              <a:t> </a:t>
            </a:r>
            <a:r>
              <a:rPr lang="en-US" sz="2599">
                <a:solidFill>
                  <a:srgbClr val="000000"/>
                </a:solidFill>
                <a:latin typeface="Canva Sans"/>
                <a:ea typeface="Canva Sans"/>
                <a:cs typeface="Canva Sans"/>
                <a:sym typeface="Canva Sans"/>
              </a:rPr>
              <a:t>như</a:t>
            </a:r>
            <a:r>
              <a:rPr lang="en-US" sz="2599">
                <a:solidFill>
                  <a:srgbClr val="000000"/>
                </a:solidFill>
                <a:latin typeface="Canva Sans"/>
                <a:ea typeface="Canva Sans"/>
                <a:cs typeface="Canva Sans"/>
                <a:sym typeface="Canva Sans"/>
              </a:rPr>
              <a:t> </a:t>
            </a:r>
            <a:r>
              <a:rPr lang="en-US" sz="2599">
                <a:solidFill>
                  <a:srgbClr val="000000"/>
                </a:solidFill>
                <a:latin typeface="Canva Sans"/>
                <a:ea typeface="Canva Sans"/>
                <a:cs typeface="Canva Sans"/>
                <a:sym typeface="Canva Sans"/>
              </a:rPr>
              <a:t>đượ</a:t>
            </a:r>
            <a:r>
              <a:rPr lang="en-US" sz="2599">
                <a:solidFill>
                  <a:srgbClr val="000000"/>
                </a:solidFill>
                <a:latin typeface="Canva Sans"/>
                <a:ea typeface="Canva Sans"/>
                <a:cs typeface="Canva Sans"/>
                <a:sym typeface="Canva Sans"/>
              </a:rPr>
              <a:t>c</a:t>
            </a:r>
            <a:r>
              <a:rPr lang="en-US" sz="2599">
                <a:solidFill>
                  <a:srgbClr val="000000"/>
                </a:solidFill>
                <a:latin typeface="Canva Sans"/>
                <a:ea typeface="Canva Sans"/>
                <a:cs typeface="Canva Sans"/>
                <a:sym typeface="Canva Sans"/>
              </a:rPr>
              <a:t> đề</a:t>
            </a:r>
            <a:r>
              <a:rPr lang="en-US" sz="2599">
                <a:solidFill>
                  <a:srgbClr val="000000"/>
                </a:solidFill>
                <a:latin typeface="Canva Sans"/>
                <a:ea typeface="Canva Sans"/>
                <a:cs typeface="Canva Sans"/>
                <a:sym typeface="Canva Sans"/>
              </a:rPr>
              <a:t> </a:t>
            </a:r>
            <a:r>
              <a:rPr lang="en-US" sz="2599">
                <a:solidFill>
                  <a:srgbClr val="000000"/>
                </a:solidFill>
                <a:latin typeface="Canva Sans"/>
                <a:ea typeface="Canva Sans"/>
                <a:cs typeface="Canva Sans"/>
                <a:sym typeface="Canva Sans"/>
              </a:rPr>
              <a:t>cậ</a:t>
            </a:r>
            <a:r>
              <a:rPr lang="en-US" sz="2599">
                <a:solidFill>
                  <a:srgbClr val="000000"/>
                </a:solidFill>
                <a:latin typeface="Canva Sans"/>
                <a:ea typeface="Canva Sans"/>
                <a:cs typeface="Canva Sans"/>
                <a:sym typeface="Canva Sans"/>
              </a:rPr>
              <a:t>p </a:t>
            </a:r>
            <a:r>
              <a:rPr lang="en-US" sz="2599">
                <a:solidFill>
                  <a:srgbClr val="000000"/>
                </a:solidFill>
                <a:latin typeface="Canva Sans"/>
                <a:ea typeface="Canva Sans"/>
                <a:cs typeface="Canva Sans"/>
                <a:sym typeface="Canva Sans"/>
              </a:rPr>
              <a:t>trong</a:t>
            </a:r>
            <a:r>
              <a:rPr lang="en-US" sz="2599">
                <a:solidFill>
                  <a:srgbClr val="000000"/>
                </a:solidFill>
                <a:latin typeface="Canva Sans"/>
                <a:ea typeface="Canva Sans"/>
                <a:cs typeface="Canva Sans"/>
                <a:sym typeface="Canva Sans"/>
              </a:rPr>
              <a:t> </a:t>
            </a:r>
            <a:r>
              <a:rPr lang="en-US" sz="2599" u="sng">
                <a:solidFill>
                  <a:srgbClr val="000000"/>
                </a:solidFill>
                <a:latin typeface="Canva Sans"/>
                <a:ea typeface="Canva Sans"/>
                <a:cs typeface="Canva Sans"/>
                <a:sym typeface="Canva Sans"/>
                <a:hlinkClick r:id="rId3" tooltip="https://dl.acm.org/doi/abs/10.1145/3664647.3681412"/>
              </a:rPr>
              <a:t>Multimodal-aware</a:t>
            </a:r>
            <a:r>
              <a:rPr lang="en-US" sz="2599" u="sng">
                <a:solidFill>
                  <a:srgbClr val="000000"/>
                </a:solidFill>
                <a:latin typeface="Canva Sans"/>
                <a:ea typeface="Canva Sans"/>
                <a:cs typeface="Canva Sans"/>
                <a:sym typeface="Canva Sans"/>
                <a:hlinkClick r:id="rId4" tooltip="https://dl.acm.org/doi/abs/10.1145/3664647.3681412"/>
              </a:rPr>
              <a:t> </a:t>
            </a:r>
            <a:r>
              <a:rPr lang="en-US" sz="2599" u="sng">
                <a:solidFill>
                  <a:srgbClr val="000000"/>
                </a:solidFill>
                <a:latin typeface="Canva Sans"/>
                <a:ea typeface="Canva Sans"/>
                <a:cs typeface="Canva Sans"/>
                <a:sym typeface="Canva Sans"/>
                <a:hlinkClick r:id="rId5" tooltip="https://dl.acm.org/doi/abs/10.1145/3664647.3681412"/>
              </a:rPr>
              <a:t>Mult</a:t>
            </a:r>
            <a:r>
              <a:rPr lang="en-US" sz="2599" u="sng">
                <a:solidFill>
                  <a:srgbClr val="000000"/>
                </a:solidFill>
                <a:latin typeface="Canva Sans"/>
                <a:ea typeface="Canva Sans"/>
                <a:cs typeface="Canva Sans"/>
                <a:sym typeface="Canva Sans"/>
                <a:hlinkClick r:id="rId6" tooltip="https://dl.acm.org/doi/abs/10.1145/3664647.3681412"/>
              </a:rPr>
              <a:t>i</a:t>
            </a:r>
            <a:r>
              <a:rPr lang="en-US" sz="2599" u="sng">
                <a:solidFill>
                  <a:srgbClr val="000000"/>
                </a:solidFill>
                <a:latin typeface="Canva Sans"/>
                <a:ea typeface="Canva Sans"/>
                <a:cs typeface="Canva Sans"/>
                <a:sym typeface="Canva Sans"/>
                <a:hlinkClick r:id="rId7" tooltip="https://dl.acm.org/doi/abs/10.1145/3664647.3681412"/>
              </a:rPr>
              <a:t>-intention</a:t>
            </a:r>
            <a:r>
              <a:rPr lang="en-US" sz="2599" u="sng">
                <a:solidFill>
                  <a:srgbClr val="000000"/>
                </a:solidFill>
                <a:latin typeface="Canva Sans"/>
                <a:ea typeface="Canva Sans"/>
                <a:cs typeface="Canva Sans"/>
                <a:sym typeface="Canva Sans"/>
                <a:hlinkClick r:id="rId8" tooltip="https://dl.acm.org/doi/abs/10.1145/3664647.3681412"/>
              </a:rPr>
              <a:t> </a:t>
            </a:r>
            <a:r>
              <a:rPr lang="en-US" sz="2599" u="sng">
                <a:solidFill>
                  <a:srgbClr val="000000"/>
                </a:solidFill>
                <a:latin typeface="Canva Sans"/>
                <a:ea typeface="Canva Sans"/>
                <a:cs typeface="Canva Sans"/>
                <a:sym typeface="Canva Sans"/>
                <a:hlinkClick r:id="rId9" tooltip="https://dl.acm.org/doi/abs/10.1145/3664647.3681412"/>
              </a:rPr>
              <a:t>Learning</a:t>
            </a:r>
            <a:r>
              <a:rPr lang="en-US" sz="2599" u="sng">
                <a:solidFill>
                  <a:srgbClr val="000000"/>
                </a:solidFill>
                <a:latin typeface="Canva Sans"/>
                <a:ea typeface="Canva Sans"/>
                <a:cs typeface="Canva Sans"/>
                <a:sym typeface="Canva Sans"/>
                <a:hlinkClick r:id="rId10" tooltip="https://dl.acm.org/doi/abs/10.1145/3664647.3681412"/>
              </a:rPr>
              <a:t> </a:t>
            </a:r>
            <a:r>
              <a:rPr lang="en-US" sz="2599" u="sng">
                <a:solidFill>
                  <a:srgbClr val="000000"/>
                </a:solidFill>
                <a:latin typeface="Canva Sans"/>
                <a:ea typeface="Canva Sans"/>
                <a:cs typeface="Canva Sans"/>
                <a:sym typeface="Canva Sans"/>
                <a:hlinkClick r:id="rId11" tooltip="https://dl.acm.org/doi/abs/10.1145/3664647.3681412"/>
              </a:rPr>
              <a:t>fo</a:t>
            </a:r>
            <a:r>
              <a:rPr lang="en-US" sz="2599" u="sng">
                <a:solidFill>
                  <a:srgbClr val="000000"/>
                </a:solidFill>
                <a:latin typeface="Canva Sans"/>
                <a:ea typeface="Canva Sans"/>
                <a:cs typeface="Canva Sans"/>
                <a:sym typeface="Canva Sans"/>
                <a:hlinkClick r:id="rId12" tooltip="https://dl.acm.org/doi/abs/10.1145/3664647.3681412"/>
              </a:rPr>
              <a:t>r </a:t>
            </a:r>
            <a:r>
              <a:rPr lang="en-US" sz="2599" u="sng">
                <a:solidFill>
                  <a:srgbClr val="000000"/>
                </a:solidFill>
                <a:latin typeface="Canva Sans"/>
                <a:ea typeface="Canva Sans"/>
                <a:cs typeface="Canva Sans"/>
                <a:sym typeface="Canva Sans"/>
                <a:hlinkClick r:id="rId13" tooltip="https://dl.acm.org/doi/abs/10.1145/3664647.3681412"/>
              </a:rPr>
              <a:t>Recomme</a:t>
            </a:r>
            <a:r>
              <a:rPr lang="en-US" sz="2599" u="sng">
                <a:solidFill>
                  <a:srgbClr val="000000"/>
                </a:solidFill>
                <a:latin typeface="Canva Sans"/>
                <a:ea typeface="Canva Sans"/>
                <a:cs typeface="Canva Sans"/>
                <a:sym typeface="Canva Sans"/>
                <a:hlinkClick r:id="rId14" tooltip="https://dl.acm.org/doi/abs/10.1145/3664647.3681412"/>
              </a:rPr>
              <a:t>n</a:t>
            </a:r>
            <a:r>
              <a:rPr lang="en-US" sz="2599" u="sng">
                <a:solidFill>
                  <a:srgbClr val="000000"/>
                </a:solidFill>
                <a:latin typeface="Canva Sans"/>
                <a:ea typeface="Canva Sans"/>
                <a:cs typeface="Canva Sans"/>
                <a:sym typeface="Canva Sans"/>
                <a:hlinkClick r:id="rId15" tooltip="https://dl.acm.org/doi/abs/10.1145/3664647.3681412"/>
              </a:rPr>
              <a:t>dation</a:t>
            </a:r>
            <a:r>
              <a:rPr lang="en-US" sz="2599">
                <a:solidFill>
                  <a:srgbClr val="000000"/>
                </a:solidFill>
                <a:latin typeface="Canva Sans"/>
                <a:ea typeface="Canva Sans"/>
                <a:cs typeface="Canva Sans"/>
                <a:sym typeface="Canva Sans"/>
              </a:rPr>
              <a:t>.</a:t>
            </a:r>
          </a:p>
          <a:p>
            <a:pPr algn="l" marL="561337" indent="-280669" lvl="1">
              <a:lnSpc>
                <a:spcPts val="3639"/>
              </a:lnSpc>
              <a:buFont typeface="Arial"/>
              <a:buChar char="•"/>
            </a:pPr>
            <a:r>
              <a:rPr lang="en-US" b="true" sz="2599">
                <a:solidFill>
                  <a:srgbClr val="000000"/>
                </a:solidFill>
                <a:latin typeface="Canva Sans Bold"/>
                <a:ea typeface="Canva Sans Bold"/>
                <a:cs typeface="Canva Sans Bold"/>
                <a:sym typeface="Canva Sans Bold"/>
              </a:rPr>
              <a:t>Mức độ hài lòng của người dùng:</a:t>
            </a:r>
            <a:r>
              <a:rPr lang="en-US" sz="2599">
                <a:solidFill>
                  <a:srgbClr val="000000"/>
                </a:solidFill>
                <a:latin typeface="Canva Sans"/>
                <a:ea typeface="Canva Sans"/>
                <a:cs typeface="Canva Sans"/>
                <a:sym typeface="Canva Sans"/>
              </a:rPr>
              <a:t> Cân nhắc về vấn đề cảm xúc không chỉ mỗi việc chức năng, lấy góc nhìn đa chiều xem nhu cầu của cá nhân hoá của người dùng phản ứng như nào.</a:t>
            </a:r>
          </a:p>
        </p:txBody>
      </p:sp>
    </p:spTree>
  </p:cSld>
  <p:clrMapOvr>
    <a:masterClrMapping/>
  </p:clrMapOvr>
</p:sld>
</file>

<file path=ppt/slides/slide15.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1028700" y="933450"/>
            <a:ext cx="16230600" cy="948309"/>
          </a:xfrm>
          <a:prstGeom prst="rect">
            <a:avLst/>
          </a:prstGeom>
        </p:spPr>
        <p:txBody>
          <a:bodyPr anchor="t" rtlCol="false" tIns="0" lIns="0" bIns="0" rIns="0">
            <a:spAutoFit/>
          </a:bodyPr>
          <a:lstStyle/>
          <a:p>
            <a:pPr algn="l">
              <a:lnSpc>
                <a:spcPts val="7728"/>
              </a:lnSpc>
            </a:pPr>
            <a:r>
              <a:rPr lang="en-US" sz="5600" b="true">
                <a:solidFill>
                  <a:srgbClr val="000000"/>
                </a:solidFill>
                <a:latin typeface="Montserrat Bold"/>
                <a:ea typeface="Montserrat Bold"/>
                <a:cs typeface="Montserrat Bold"/>
                <a:sym typeface="Montserrat Bold"/>
              </a:rPr>
              <a:t>6. Hướng đi tương lai</a:t>
            </a:r>
          </a:p>
        </p:txBody>
      </p:sp>
      <p:sp>
        <p:nvSpPr>
          <p:cNvPr name="TextBox 3" id="3"/>
          <p:cNvSpPr txBox="true"/>
          <p:nvPr/>
        </p:nvSpPr>
        <p:spPr>
          <a:xfrm rot="0">
            <a:off x="1028700" y="2147570"/>
            <a:ext cx="16230600" cy="5934710"/>
          </a:xfrm>
          <a:prstGeom prst="rect">
            <a:avLst/>
          </a:prstGeom>
        </p:spPr>
        <p:txBody>
          <a:bodyPr anchor="t" rtlCol="false" tIns="0" lIns="0" bIns="0" rIns="0">
            <a:spAutoFit/>
          </a:bodyPr>
          <a:lstStyle/>
          <a:p>
            <a:pPr algn="l">
              <a:lnSpc>
                <a:spcPts val="3639"/>
              </a:lnSpc>
            </a:pPr>
            <a:r>
              <a:rPr lang="en-US" sz="2599" b="true">
                <a:solidFill>
                  <a:srgbClr val="000000"/>
                </a:solidFill>
                <a:latin typeface="Canva Sans Bold"/>
                <a:ea typeface="Canva Sans Bold"/>
                <a:cs typeface="Canva Sans Bold"/>
                <a:sym typeface="Canva Sans Bold"/>
              </a:rPr>
              <a:t>Thoát khỏi</a:t>
            </a:r>
            <a:r>
              <a:rPr lang="en-US" sz="2599">
                <a:solidFill>
                  <a:srgbClr val="000000"/>
                </a:solidFill>
                <a:latin typeface="Canva Sans"/>
                <a:ea typeface="Canva Sans"/>
                <a:cs typeface="Canva Sans"/>
                <a:sym typeface="Canva Sans"/>
              </a:rPr>
              <a:t> hệ thống</a:t>
            </a:r>
            <a:r>
              <a:rPr lang="en-US" sz="2599">
                <a:solidFill>
                  <a:srgbClr val="000000"/>
                </a:solidFill>
                <a:latin typeface="Canva Sans"/>
                <a:ea typeface="Canva Sans"/>
                <a:cs typeface="Canva Sans"/>
                <a:sym typeface="Canva Sans"/>
              </a:rPr>
              <a:t> tìm kiếm dựa trên </a:t>
            </a:r>
            <a:r>
              <a:rPr lang="en-US" sz="2599" b="true">
                <a:solidFill>
                  <a:srgbClr val="000000"/>
                </a:solidFill>
                <a:latin typeface="Canva Sans Bold"/>
                <a:ea typeface="Canva Sans Bold"/>
                <a:cs typeface="Canva Sans Bold"/>
                <a:sym typeface="Canva Sans Bold"/>
              </a:rPr>
              <a:t>từ khóa</a:t>
            </a:r>
            <a:r>
              <a:rPr lang="en-US" sz="2599">
                <a:solidFill>
                  <a:srgbClr val="000000"/>
                </a:solidFill>
                <a:latin typeface="Canva Sans"/>
                <a:ea typeface="Canva Sans"/>
                <a:cs typeface="Canva Sans"/>
                <a:sym typeface="Canva Sans"/>
              </a:rPr>
              <a:t> và </a:t>
            </a:r>
            <a:r>
              <a:rPr lang="en-US" sz="2599" b="true">
                <a:solidFill>
                  <a:srgbClr val="000000"/>
                </a:solidFill>
                <a:latin typeface="Canva Sans Bold"/>
                <a:ea typeface="Canva Sans Bold"/>
                <a:cs typeface="Canva Sans Bold"/>
                <a:sym typeface="Canva Sans Bold"/>
              </a:rPr>
              <a:t>độ phổ biến</a:t>
            </a:r>
            <a:r>
              <a:rPr lang="en-US" sz="2599">
                <a:solidFill>
                  <a:srgbClr val="000000"/>
                </a:solidFill>
                <a:latin typeface="Canva Sans"/>
                <a:ea typeface="Canva Sans"/>
                <a:cs typeface="Canva Sans"/>
                <a:sym typeface="Canva Sans"/>
              </a:rPr>
              <a:t>.</a:t>
            </a:r>
          </a:p>
          <a:p>
            <a:pPr algn="l">
              <a:lnSpc>
                <a:spcPts val="3639"/>
              </a:lnSpc>
            </a:pPr>
          </a:p>
          <a:p>
            <a:pPr algn="l">
              <a:lnSpc>
                <a:spcPts val="3639"/>
              </a:lnSpc>
            </a:pPr>
            <a:r>
              <a:rPr lang="en-US" sz="2599">
                <a:solidFill>
                  <a:srgbClr val="000000"/>
                </a:solidFill>
                <a:latin typeface="Canva Sans"/>
                <a:ea typeface="Canva Sans"/>
                <a:cs typeface="Canva Sans"/>
                <a:sym typeface="Canva Sans"/>
              </a:rPr>
              <a:t>Chuyển sang các hệ thống AI:</a:t>
            </a:r>
          </a:p>
          <a:p>
            <a:pPr algn="l" marL="561337" indent="-280669" lvl="1">
              <a:lnSpc>
                <a:spcPts val="3639"/>
              </a:lnSpc>
              <a:buFont typeface="Arial"/>
              <a:buChar char="•"/>
            </a:pPr>
            <a:r>
              <a:rPr lang="en-US" sz="2599">
                <a:solidFill>
                  <a:srgbClr val="000000"/>
                </a:solidFill>
                <a:latin typeface="Canva Sans"/>
                <a:ea typeface="Canva Sans"/>
                <a:cs typeface="Canva Sans"/>
                <a:sym typeface="Canva Sans"/>
              </a:rPr>
              <a:t>Suy luận giống con người</a:t>
            </a:r>
          </a:p>
          <a:p>
            <a:pPr algn="l" marL="561337" indent="-280669" lvl="1">
              <a:lnSpc>
                <a:spcPts val="3639"/>
              </a:lnSpc>
              <a:buFont typeface="Arial"/>
              <a:buChar char="•"/>
            </a:pPr>
            <a:r>
              <a:rPr lang="en-US" sz="2599">
                <a:solidFill>
                  <a:srgbClr val="000000"/>
                </a:solidFill>
                <a:latin typeface="Canva Sans"/>
                <a:ea typeface="Canva Sans"/>
                <a:cs typeface="Canva Sans"/>
                <a:sym typeface="Canva Sans"/>
              </a:rPr>
              <a:t>Nhận thức ngữ cảnh trong thời gian thực</a:t>
            </a:r>
          </a:p>
          <a:p>
            <a:pPr algn="l" marL="561337" indent="-280669" lvl="1">
              <a:lnSpc>
                <a:spcPts val="3639"/>
              </a:lnSpc>
              <a:buFont typeface="Arial"/>
              <a:buChar char="•"/>
            </a:pPr>
            <a:r>
              <a:rPr lang="en-US" sz="2599">
                <a:solidFill>
                  <a:srgbClr val="000000"/>
                </a:solidFill>
                <a:latin typeface="Canva Sans"/>
                <a:ea typeface="Canva Sans"/>
                <a:cs typeface="Canva Sans"/>
                <a:sym typeface="Canva Sans"/>
              </a:rPr>
              <a:t>Hỗ trợ đa phương tiện (văn bản, hình ảnh, giọng nói)</a:t>
            </a:r>
          </a:p>
          <a:p>
            <a:pPr algn="l">
              <a:lnSpc>
                <a:spcPts val="3639"/>
              </a:lnSpc>
            </a:pPr>
          </a:p>
          <a:p>
            <a:pPr algn="l">
              <a:lnSpc>
                <a:spcPts val="3639"/>
              </a:lnSpc>
            </a:pPr>
            <a:r>
              <a:rPr lang="en-US" sz="2599" b="true">
                <a:solidFill>
                  <a:srgbClr val="000000"/>
                </a:solidFill>
                <a:latin typeface="Canva Sans Bold"/>
                <a:ea typeface="Canva Sans Bold"/>
                <a:cs typeface="Canva Sans Bold"/>
                <a:sym typeface="Canva Sans Bold"/>
              </a:rPr>
              <a:t>Tập trung vào người dùng</a:t>
            </a:r>
            <a:r>
              <a:rPr lang="en-US" sz="2599">
                <a:solidFill>
                  <a:srgbClr val="000000"/>
                </a:solidFill>
                <a:latin typeface="Canva Sans"/>
                <a:ea typeface="Canva Sans"/>
                <a:cs typeface="Canva Sans"/>
                <a:sym typeface="Canva Sans"/>
              </a:rPr>
              <a:t> bằng cách hiểu cảm xúc và ý định.</a:t>
            </a:r>
          </a:p>
          <a:p>
            <a:pPr algn="l">
              <a:lnSpc>
                <a:spcPts val="3639"/>
              </a:lnSpc>
            </a:pPr>
          </a:p>
          <a:p>
            <a:pPr algn="l">
              <a:lnSpc>
                <a:spcPts val="3639"/>
              </a:lnSpc>
            </a:pPr>
            <a:r>
              <a:rPr lang="en-US" sz="2599">
                <a:solidFill>
                  <a:srgbClr val="000000"/>
                </a:solidFill>
                <a:latin typeface="Canva Sans"/>
                <a:ea typeface="Canva Sans"/>
                <a:cs typeface="Canva Sans"/>
                <a:sym typeface="Canva Sans"/>
              </a:rPr>
              <a:t>Xu hướng ngành:</a:t>
            </a:r>
          </a:p>
          <a:p>
            <a:pPr algn="l" marL="561337" indent="-280669" lvl="1">
              <a:lnSpc>
                <a:spcPts val="3639"/>
              </a:lnSpc>
              <a:buFont typeface="Arial"/>
              <a:buChar char="•"/>
            </a:pPr>
            <a:r>
              <a:rPr lang="en-US" sz="2599">
                <a:solidFill>
                  <a:srgbClr val="000000"/>
                </a:solidFill>
                <a:latin typeface="Canva Sans"/>
                <a:ea typeface="Canva Sans"/>
                <a:cs typeface="Canva Sans"/>
                <a:sym typeface="Canva Sans"/>
              </a:rPr>
              <a:t>Perplexity, SearchGPT → ưu tiên hiểu ngữ cảnh (MIT, 2025)</a:t>
            </a:r>
          </a:p>
          <a:p>
            <a:pPr algn="l" marL="561337" indent="-280669" lvl="1">
              <a:lnSpc>
                <a:spcPts val="3639"/>
              </a:lnSpc>
              <a:buFont typeface="Arial"/>
              <a:buChar char="•"/>
            </a:pPr>
            <a:r>
              <a:rPr lang="en-US" sz="2599">
                <a:solidFill>
                  <a:srgbClr val="000000"/>
                </a:solidFill>
                <a:latin typeface="Canva Sans"/>
                <a:ea typeface="Canva Sans"/>
                <a:cs typeface="Canva Sans"/>
                <a:sym typeface="Canva Sans"/>
              </a:rPr>
              <a:t>Google BERT → cải</a:t>
            </a:r>
            <a:r>
              <a:rPr lang="en-US" sz="2599">
                <a:solidFill>
                  <a:srgbClr val="000000"/>
                </a:solidFill>
                <a:latin typeface="Canva Sans"/>
                <a:ea typeface="Canva Sans"/>
                <a:cs typeface="Canva Sans"/>
                <a:sym typeface="Canva Sans"/>
              </a:rPr>
              <a:t> th</a:t>
            </a:r>
            <a:r>
              <a:rPr lang="en-US" sz="2599">
                <a:solidFill>
                  <a:srgbClr val="000000"/>
                </a:solidFill>
                <a:latin typeface="Canva Sans"/>
                <a:ea typeface="Canva Sans"/>
                <a:cs typeface="Canva Sans"/>
                <a:sym typeface="Canva Sans"/>
              </a:rPr>
              <a:t>iệ</a:t>
            </a:r>
            <a:r>
              <a:rPr lang="en-US" sz="2599">
                <a:solidFill>
                  <a:srgbClr val="000000"/>
                </a:solidFill>
                <a:latin typeface="Canva Sans"/>
                <a:ea typeface="Canva Sans"/>
                <a:cs typeface="Canva Sans"/>
                <a:sym typeface="Canva Sans"/>
              </a:rPr>
              <a:t>n kết quả </a:t>
            </a:r>
            <a:r>
              <a:rPr lang="en-US" sz="2599">
                <a:solidFill>
                  <a:srgbClr val="000000"/>
                </a:solidFill>
                <a:latin typeface="Canva Sans"/>
                <a:ea typeface="Canva Sans"/>
                <a:cs typeface="Canva Sans"/>
                <a:sym typeface="Canva Sans"/>
              </a:rPr>
              <a:t>dựa</a:t>
            </a:r>
            <a:r>
              <a:rPr lang="en-US" sz="2599">
                <a:solidFill>
                  <a:srgbClr val="000000"/>
                </a:solidFill>
                <a:latin typeface="Canva Sans"/>
                <a:ea typeface="Canva Sans"/>
                <a:cs typeface="Canva Sans"/>
                <a:sym typeface="Canva Sans"/>
              </a:rPr>
              <a:t> </a:t>
            </a:r>
            <a:r>
              <a:rPr lang="en-US" sz="2599">
                <a:solidFill>
                  <a:srgbClr val="000000"/>
                </a:solidFill>
                <a:latin typeface="Canva Sans"/>
                <a:ea typeface="Canva Sans"/>
                <a:cs typeface="Canva Sans"/>
                <a:sym typeface="Canva Sans"/>
              </a:rPr>
              <a:t>trên</a:t>
            </a:r>
            <a:r>
              <a:rPr lang="en-US" sz="2599">
                <a:solidFill>
                  <a:srgbClr val="000000"/>
                </a:solidFill>
                <a:latin typeface="Canva Sans"/>
                <a:ea typeface="Canva Sans"/>
                <a:cs typeface="Canva Sans"/>
                <a:sym typeface="Canva Sans"/>
              </a:rPr>
              <a:t> ng</a:t>
            </a:r>
            <a:r>
              <a:rPr lang="en-US" sz="2599">
                <a:solidFill>
                  <a:srgbClr val="000000"/>
                </a:solidFill>
                <a:latin typeface="Canva Sans"/>
                <a:ea typeface="Canva Sans"/>
                <a:cs typeface="Canva Sans"/>
                <a:sym typeface="Canva Sans"/>
              </a:rPr>
              <a:t>ữ cản</a:t>
            </a:r>
            <a:r>
              <a:rPr lang="en-US" sz="2599">
                <a:solidFill>
                  <a:srgbClr val="000000"/>
                </a:solidFill>
                <a:latin typeface="Canva Sans"/>
                <a:ea typeface="Canva Sans"/>
                <a:cs typeface="Canva Sans"/>
                <a:sym typeface="Canva Sans"/>
              </a:rPr>
              <a:t>h</a:t>
            </a:r>
            <a:r>
              <a:rPr lang="en-US" sz="2599">
                <a:solidFill>
                  <a:srgbClr val="000000"/>
                </a:solidFill>
                <a:latin typeface="Canva Sans"/>
                <a:ea typeface="Canva Sans"/>
                <a:cs typeface="Canva Sans"/>
                <a:sym typeface="Canva Sans"/>
              </a:rPr>
              <a:t> (Se</a:t>
            </a:r>
            <a:r>
              <a:rPr lang="en-US" sz="2599">
                <a:solidFill>
                  <a:srgbClr val="000000"/>
                </a:solidFill>
                <a:latin typeface="Canva Sans"/>
                <a:ea typeface="Canva Sans"/>
                <a:cs typeface="Canva Sans"/>
                <a:sym typeface="Canva Sans"/>
              </a:rPr>
              <a:t>a</a:t>
            </a:r>
            <a:r>
              <a:rPr lang="en-US" sz="2599">
                <a:solidFill>
                  <a:srgbClr val="000000"/>
                </a:solidFill>
                <a:latin typeface="Canva Sans"/>
                <a:ea typeface="Canva Sans"/>
                <a:cs typeface="Canva Sans"/>
                <a:sym typeface="Canva Sans"/>
              </a:rPr>
              <a:t>rc</a:t>
            </a:r>
            <a:r>
              <a:rPr lang="en-US" sz="2599">
                <a:solidFill>
                  <a:srgbClr val="000000"/>
                </a:solidFill>
                <a:latin typeface="Canva Sans"/>
                <a:ea typeface="Canva Sans"/>
                <a:cs typeface="Canva Sans"/>
                <a:sym typeface="Canva Sans"/>
              </a:rPr>
              <a:t>h</a:t>
            </a:r>
            <a:r>
              <a:rPr lang="en-US" sz="2599">
                <a:solidFill>
                  <a:srgbClr val="000000"/>
                </a:solidFill>
                <a:latin typeface="Canva Sans"/>
                <a:ea typeface="Canva Sans"/>
                <a:cs typeface="Canva Sans"/>
                <a:sym typeface="Canva Sans"/>
              </a:rPr>
              <a:t> E</a:t>
            </a:r>
            <a:r>
              <a:rPr lang="en-US" sz="2599">
                <a:solidFill>
                  <a:srgbClr val="000000"/>
                </a:solidFill>
                <a:latin typeface="Canva Sans"/>
                <a:ea typeface="Canva Sans"/>
                <a:cs typeface="Canva Sans"/>
                <a:sym typeface="Canva Sans"/>
              </a:rPr>
              <a:t>ng</a:t>
            </a:r>
            <a:r>
              <a:rPr lang="en-US" sz="2599">
                <a:solidFill>
                  <a:srgbClr val="000000"/>
                </a:solidFill>
                <a:latin typeface="Canva Sans"/>
                <a:ea typeface="Canva Sans"/>
                <a:cs typeface="Canva Sans"/>
                <a:sym typeface="Canva Sans"/>
              </a:rPr>
              <a:t>ine</a:t>
            </a:r>
            <a:r>
              <a:rPr lang="en-US" sz="2599">
                <a:solidFill>
                  <a:srgbClr val="000000"/>
                </a:solidFill>
                <a:latin typeface="Canva Sans"/>
                <a:ea typeface="Canva Sans"/>
                <a:cs typeface="Canva Sans"/>
                <a:sym typeface="Canva Sans"/>
              </a:rPr>
              <a:t> </a:t>
            </a:r>
            <a:r>
              <a:rPr lang="en-US" sz="2599">
                <a:solidFill>
                  <a:srgbClr val="000000"/>
                </a:solidFill>
                <a:latin typeface="Canva Sans"/>
                <a:ea typeface="Canva Sans"/>
                <a:cs typeface="Canva Sans"/>
                <a:sym typeface="Canva Sans"/>
              </a:rPr>
              <a:t>L</a:t>
            </a:r>
            <a:r>
              <a:rPr lang="en-US" sz="2599">
                <a:solidFill>
                  <a:srgbClr val="000000"/>
                </a:solidFill>
                <a:latin typeface="Canva Sans"/>
                <a:ea typeface="Canva Sans"/>
                <a:cs typeface="Canva Sans"/>
                <a:sym typeface="Canva Sans"/>
              </a:rPr>
              <a:t>a</a:t>
            </a:r>
            <a:r>
              <a:rPr lang="en-US" sz="2599">
                <a:solidFill>
                  <a:srgbClr val="000000"/>
                </a:solidFill>
                <a:latin typeface="Canva Sans"/>
                <a:ea typeface="Canva Sans"/>
                <a:cs typeface="Canva Sans"/>
                <a:sym typeface="Canva Sans"/>
              </a:rPr>
              <a:t>nd,</a:t>
            </a:r>
            <a:r>
              <a:rPr lang="en-US" sz="2599">
                <a:solidFill>
                  <a:srgbClr val="000000"/>
                </a:solidFill>
                <a:latin typeface="Canva Sans"/>
                <a:ea typeface="Canva Sans"/>
                <a:cs typeface="Canva Sans"/>
                <a:sym typeface="Canva Sans"/>
              </a:rPr>
              <a:t> </a:t>
            </a:r>
            <a:r>
              <a:rPr lang="en-US" sz="2599">
                <a:solidFill>
                  <a:srgbClr val="000000"/>
                </a:solidFill>
                <a:latin typeface="Canva Sans"/>
                <a:ea typeface="Canva Sans"/>
                <a:cs typeface="Canva Sans"/>
                <a:sym typeface="Canva Sans"/>
              </a:rPr>
              <a:t>2</a:t>
            </a:r>
            <a:r>
              <a:rPr lang="en-US" sz="2599">
                <a:solidFill>
                  <a:srgbClr val="000000"/>
                </a:solidFill>
                <a:latin typeface="Canva Sans"/>
                <a:ea typeface="Canva Sans"/>
                <a:cs typeface="Canva Sans"/>
                <a:sym typeface="Canva Sans"/>
              </a:rPr>
              <a:t>0</a:t>
            </a:r>
            <a:r>
              <a:rPr lang="en-US" sz="2599">
                <a:solidFill>
                  <a:srgbClr val="000000"/>
                </a:solidFill>
                <a:latin typeface="Canva Sans"/>
                <a:ea typeface="Canva Sans"/>
                <a:cs typeface="Canva Sans"/>
                <a:sym typeface="Canva Sans"/>
              </a:rPr>
              <a:t>24</a:t>
            </a:r>
            <a:r>
              <a:rPr lang="en-US" sz="2599">
                <a:solidFill>
                  <a:srgbClr val="000000"/>
                </a:solidFill>
                <a:latin typeface="Canva Sans"/>
                <a:ea typeface="Canva Sans"/>
                <a:cs typeface="Canva Sans"/>
                <a:sym typeface="Canva Sans"/>
              </a:rPr>
              <a:t>)</a:t>
            </a:r>
          </a:p>
          <a:p>
            <a:pPr algn="l">
              <a:lnSpc>
                <a:spcPts val="3639"/>
              </a:lnSpc>
            </a:pPr>
          </a:p>
        </p:txBody>
      </p:sp>
    </p:spTree>
  </p:cSld>
  <p:clrMapOvr>
    <a:masterClrMapping/>
  </p:clrMapOvr>
</p:sld>
</file>

<file path=ppt/slides/slide16.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1028700" y="933450"/>
            <a:ext cx="16230600" cy="948309"/>
          </a:xfrm>
          <a:prstGeom prst="rect">
            <a:avLst/>
          </a:prstGeom>
        </p:spPr>
        <p:txBody>
          <a:bodyPr anchor="t" rtlCol="false" tIns="0" lIns="0" bIns="0" rIns="0">
            <a:spAutoFit/>
          </a:bodyPr>
          <a:lstStyle/>
          <a:p>
            <a:pPr algn="l">
              <a:lnSpc>
                <a:spcPts val="7728"/>
              </a:lnSpc>
            </a:pPr>
            <a:r>
              <a:rPr lang="en-US" sz="5600" b="true">
                <a:solidFill>
                  <a:srgbClr val="000000"/>
                </a:solidFill>
                <a:latin typeface="Montserrat Bold"/>
                <a:ea typeface="Montserrat Bold"/>
                <a:cs typeface="Montserrat Bold"/>
                <a:sym typeface="Montserrat Bold"/>
              </a:rPr>
              <a:t>7. Kết luận</a:t>
            </a:r>
          </a:p>
        </p:txBody>
      </p:sp>
      <p:sp>
        <p:nvSpPr>
          <p:cNvPr name="TextBox 3" id="3"/>
          <p:cNvSpPr txBox="true"/>
          <p:nvPr/>
        </p:nvSpPr>
        <p:spPr>
          <a:xfrm rot="0">
            <a:off x="1028700" y="2197206"/>
            <a:ext cx="16230600" cy="5020310"/>
          </a:xfrm>
          <a:prstGeom prst="rect">
            <a:avLst/>
          </a:prstGeom>
        </p:spPr>
        <p:txBody>
          <a:bodyPr anchor="t" rtlCol="false" tIns="0" lIns="0" bIns="0" rIns="0">
            <a:spAutoFit/>
          </a:bodyPr>
          <a:lstStyle/>
          <a:p>
            <a:pPr algn="l">
              <a:lnSpc>
                <a:spcPts val="3639"/>
              </a:lnSpc>
            </a:pPr>
            <a:r>
              <a:rPr lang="en-US" sz="2599">
                <a:solidFill>
                  <a:srgbClr val="000000"/>
                </a:solidFill>
                <a:latin typeface="Canva Sans"/>
                <a:ea typeface="Canva Sans"/>
                <a:cs typeface="Canva Sans"/>
                <a:sym typeface="Canva Sans"/>
              </a:rPr>
              <a:t>Giải pháp hứa hẹn cho chatbot tìm địa điểm:</a:t>
            </a:r>
          </a:p>
          <a:p>
            <a:pPr algn="l">
              <a:lnSpc>
                <a:spcPts val="3639"/>
              </a:lnSpc>
            </a:pPr>
          </a:p>
          <a:p>
            <a:pPr algn="l" marL="561337" indent="-280669" lvl="1">
              <a:lnSpc>
                <a:spcPts val="3639"/>
              </a:lnSpc>
              <a:buFont typeface="Arial"/>
              <a:buChar char="•"/>
            </a:pPr>
            <a:r>
              <a:rPr lang="en-US" sz="2599">
                <a:solidFill>
                  <a:srgbClr val="000000"/>
                </a:solidFill>
                <a:latin typeface="Canva Sans"/>
                <a:ea typeface="Canva Sans"/>
                <a:cs typeface="Canva Sans"/>
                <a:sym typeface="Canva Sans"/>
              </a:rPr>
              <a:t>Tích hợp:</a:t>
            </a:r>
          </a:p>
          <a:p>
            <a:pPr algn="l" marL="1122675" indent="-374225" lvl="2">
              <a:lnSpc>
                <a:spcPts val="3639"/>
              </a:lnSpc>
              <a:buFont typeface="Arial"/>
              <a:buChar char="⚬"/>
            </a:pPr>
            <a:r>
              <a:rPr lang="en-US" sz="2599">
                <a:solidFill>
                  <a:srgbClr val="000000"/>
                </a:solidFill>
                <a:latin typeface="Canva Sans"/>
                <a:ea typeface="Canva Sans"/>
                <a:cs typeface="Canva Sans"/>
                <a:sym typeface="Canva Sans"/>
              </a:rPr>
              <a:t>N</a:t>
            </a:r>
            <a:r>
              <a:rPr lang="en-US" sz="2599">
                <a:solidFill>
                  <a:srgbClr val="000000"/>
                </a:solidFill>
                <a:latin typeface="Canva Sans"/>
                <a:ea typeface="Canva Sans"/>
                <a:cs typeface="Canva Sans"/>
                <a:sym typeface="Canva Sans"/>
              </a:rPr>
              <a:t>gữ cảnh nhạy cảm với ý định</a:t>
            </a:r>
          </a:p>
          <a:p>
            <a:pPr algn="l" marL="1122675" indent="-374225" lvl="2">
              <a:lnSpc>
                <a:spcPts val="3639"/>
              </a:lnSpc>
              <a:buFont typeface="Arial"/>
              <a:buChar char="⚬"/>
            </a:pPr>
            <a:r>
              <a:rPr lang="en-US" sz="2599">
                <a:solidFill>
                  <a:srgbClr val="000000"/>
                </a:solidFill>
                <a:latin typeface="Canva Sans"/>
                <a:ea typeface="Canva Sans"/>
                <a:cs typeface="Canva Sans"/>
                <a:sym typeface="Canva Sans"/>
              </a:rPr>
              <a:t>Nhúng đa phương thức</a:t>
            </a:r>
          </a:p>
          <a:p>
            <a:pPr algn="l" marL="1122675" indent="-374225" lvl="2">
              <a:lnSpc>
                <a:spcPts val="3639"/>
              </a:lnSpc>
              <a:buFont typeface="Arial"/>
              <a:buChar char="⚬"/>
            </a:pPr>
            <a:r>
              <a:rPr lang="en-US" sz="2599">
                <a:solidFill>
                  <a:srgbClr val="000000"/>
                </a:solidFill>
                <a:latin typeface="Canva Sans"/>
                <a:ea typeface="Canva Sans"/>
                <a:cs typeface="Canva Sans"/>
                <a:sym typeface="Canva Sans"/>
              </a:rPr>
              <a:t>Đồ thị tri thức</a:t>
            </a:r>
          </a:p>
          <a:p>
            <a:pPr algn="l">
              <a:lnSpc>
                <a:spcPts val="3639"/>
              </a:lnSpc>
            </a:pPr>
          </a:p>
          <a:p>
            <a:pPr algn="l">
              <a:lnSpc>
                <a:spcPts val="3639"/>
              </a:lnSpc>
            </a:pPr>
          </a:p>
          <a:p>
            <a:pPr algn="l">
              <a:lnSpc>
                <a:spcPts val="3639"/>
              </a:lnSpc>
            </a:pPr>
            <a:r>
              <a:rPr lang="en-US" sz="2599">
                <a:solidFill>
                  <a:srgbClr val="000000"/>
                </a:solidFill>
                <a:latin typeface="Canva Sans"/>
                <a:ea typeface="Canva Sans"/>
                <a:cs typeface="Canva Sans"/>
                <a:sym typeface="Canva Sans"/>
              </a:rPr>
              <a:t>➡️ Hiệu quả bước đầu: Cải thiện đáng kể</a:t>
            </a:r>
          </a:p>
          <a:p>
            <a:pPr algn="l">
              <a:lnSpc>
                <a:spcPts val="3639"/>
              </a:lnSpc>
            </a:pPr>
            <a:r>
              <a:rPr lang="en-US" sz="2599">
                <a:solidFill>
                  <a:srgbClr val="000000"/>
                </a:solidFill>
                <a:latin typeface="Canva Sans"/>
                <a:ea typeface="Canva Sans"/>
                <a:cs typeface="Canva Sans"/>
                <a:sym typeface="Canva Sans"/>
              </a:rPr>
              <a:t>➡️ Hướng phát triển: Cá nhân hóa, xử lý xung đột, mở rộng quy mô</a:t>
            </a:r>
          </a:p>
          <a:p>
            <a:pPr algn="l">
              <a:lnSpc>
                <a:spcPts val="3639"/>
              </a:lnSpc>
            </a:pPr>
          </a:p>
        </p:txBody>
      </p:sp>
    </p:spTree>
  </p:cSld>
  <p:clrMapOvr>
    <a:masterClrMapping/>
  </p:clrMapOvr>
</p:sld>
</file>

<file path=ppt/slides/slide17.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1028700" y="933450"/>
            <a:ext cx="16230600" cy="948309"/>
          </a:xfrm>
          <a:prstGeom prst="rect">
            <a:avLst/>
          </a:prstGeom>
        </p:spPr>
        <p:txBody>
          <a:bodyPr anchor="t" rtlCol="false" tIns="0" lIns="0" bIns="0" rIns="0">
            <a:spAutoFit/>
          </a:bodyPr>
          <a:lstStyle/>
          <a:p>
            <a:pPr algn="l">
              <a:lnSpc>
                <a:spcPts val="7728"/>
              </a:lnSpc>
            </a:pPr>
            <a:r>
              <a:rPr lang="en-US" sz="5600" b="true">
                <a:solidFill>
                  <a:srgbClr val="000000"/>
                </a:solidFill>
                <a:latin typeface="Montserrat Bold"/>
                <a:ea typeface="Montserrat Bold"/>
                <a:cs typeface="Montserrat Bold"/>
                <a:sym typeface="Montserrat Bold"/>
              </a:rPr>
              <a:t>8. Trích dẫn quan trọng</a:t>
            </a:r>
          </a:p>
        </p:txBody>
      </p:sp>
      <p:sp>
        <p:nvSpPr>
          <p:cNvPr name="TextBox 3" id="3"/>
          <p:cNvSpPr txBox="true"/>
          <p:nvPr/>
        </p:nvSpPr>
        <p:spPr>
          <a:xfrm rot="0">
            <a:off x="1028700" y="1918970"/>
            <a:ext cx="16230600" cy="7306310"/>
          </a:xfrm>
          <a:prstGeom prst="rect">
            <a:avLst/>
          </a:prstGeom>
        </p:spPr>
        <p:txBody>
          <a:bodyPr anchor="t" rtlCol="false" tIns="0" lIns="0" bIns="0" rIns="0">
            <a:spAutoFit/>
          </a:bodyPr>
          <a:lstStyle/>
          <a:p>
            <a:pPr algn="l" marL="561337" indent="-280669" lvl="1">
              <a:lnSpc>
                <a:spcPts val="3639"/>
              </a:lnSpc>
              <a:buFont typeface="Arial"/>
              <a:buChar char="•"/>
            </a:pPr>
            <a:r>
              <a:rPr lang="en-US" sz="2599">
                <a:solidFill>
                  <a:srgbClr val="000000"/>
                </a:solidFill>
                <a:latin typeface="Canva Sans"/>
                <a:ea typeface="Canva Sans"/>
                <a:cs typeface="Canva Sans"/>
                <a:sym typeface="Canva Sans"/>
              </a:rPr>
              <a:t>Smith, A., &amp; Zhang, L. (2023). Intent classification — Generative AI based application architecture 3. Journal of Artificial Intelligence Systems, 42(3), 145–158.</a:t>
            </a:r>
          </a:p>
          <a:p>
            <a:pPr algn="l" marL="561337" indent="-280669" lvl="1">
              <a:lnSpc>
                <a:spcPts val="3639"/>
              </a:lnSpc>
              <a:buFont typeface="Arial"/>
              <a:buChar char="•"/>
            </a:pPr>
            <a:r>
              <a:rPr lang="en-US" sz="2599">
                <a:solidFill>
                  <a:srgbClr val="000000"/>
                </a:solidFill>
                <a:latin typeface="Canva Sans"/>
                <a:ea typeface="Canva Sans"/>
                <a:cs typeface="Canva Sans"/>
                <a:sym typeface="Canva Sans"/>
              </a:rPr>
              <a:t>Chen, R., &amp;</a:t>
            </a:r>
            <a:r>
              <a:rPr lang="en-US" sz="2599">
                <a:solidFill>
                  <a:srgbClr val="000000"/>
                </a:solidFill>
                <a:latin typeface="Canva Sans"/>
                <a:ea typeface="Canva Sans"/>
                <a:cs typeface="Canva Sans"/>
                <a:sym typeface="Canva Sans"/>
              </a:rPr>
              <a:t> Kumar, S. (2022). Researchers develop an AI model that helps understand intent. Proceedings of the International Conference on AI and NLP, 12(1), 67–74.</a:t>
            </a:r>
          </a:p>
          <a:p>
            <a:pPr algn="l" marL="561337" indent="-280669" lvl="1">
              <a:lnSpc>
                <a:spcPts val="3639"/>
              </a:lnSpc>
              <a:buFont typeface="Arial"/>
              <a:buChar char="•"/>
            </a:pPr>
            <a:r>
              <a:rPr lang="en-US" sz="2599">
                <a:solidFill>
                  <a:srgbClr val="000000"/>
                </a:solidFill>
                <a:latin typeface="Canva Sans"/>
                <a:ea typeface="Canva Sans"/>
                <a:cs typeface="Canva Sans"/>
                <a:sym typeface="Canva Sans"/>
              </a:rPr>
              <a:t>Tan, M., &amp; Li, H. (2021). Intent recognition model based on sequential information and sentence features. AI &amp; Cognitive Systems Review, 38(2), 88–101.</a:t>
            </a:r>
          </a:p>
          <a:p>
            <a:pPr algn="l" marL="561337" indent="-280669" lvl="1">
              <a:lnSpc>
                <a:spcPts val="3639"/>
              </a:lnSpc>
              <a:buFont typeface="Arial"/>
              <a:buChar char="•"/>
            </a:pPr>
            <a:r>
              <a:rPr lang="en-US" sz="2599">
                <a:solidFill>
                  <a:srgbClr val="000000"/>
                </a:solidFill>
                <a:latin typeface="Canva Sans"/>
                <a:ea typeface="Canva Sans"/>
                <a:cs typeface="Canva Sans"/>
                <a:sym typeface="Canva Sans"/>
              </a:rPr>
              <a:t>Wang, T., &amp; Patel, N. (2024). Knowledge graph-based chatbot design and implementation. Knowledge Engineering Journal, 15(4), 221–233.</a:t>
            </a:r>
          </a:p>
          <a:p>
            <a:pPr algn="l" marL="561337" indent="-280669" lvl="1">
              <a:lnSpc>
                <a:spcPts val="3639"/>
              </a:lnSpc>
              <a:buFont typeface="Arial"/>
              <a:buChar char="•"/>
            </a:pPr>
            <a:r>
              <a:rPr lang="en-US" sz="2599">
                <a:solidFill>
                  <a:srgbClr val="000000"/>
                </a:solidFill>
                <a:latin typeface="Canva Sans"/>
                <a:ea typeface="Canva Sans"/>
                <a:cs typeface="Canva Sans"/>
                <a:sym typeface="Canva Sans"/>
              </a:rPr>
              <a:t>Kim, Y., &amp; Singh, V. (2023). Powering chatbot with knowledge graph for better responses. Journal of Conversational AI, 9(2), 34–47.</a:t>
            </a:r>
          </a:p>
          <a:p>
            <a:pPr algn="l" marL="561337" indent="-280669" lvl="1">
              <a:lnSpc>
                <a:spcPts val="3639"/>
              </a:lnSpc>
              <a:buFont typeface="Arial"/>
              <a:buChar char="•"/>
            </a:pPr>
            <a:r>
              <a:rPr lang="en-US" sz="2599">
                <a:solidFill>
                  <a:srgbClr val="000000"/>
                </a:solidFill>
                <a:latin typeface="Canva Sans"/>
                <a:ea typeface="Canva Sans"/>
                <a:cs typeface="Canva Sans"/>
                <a:sym typeface="Canva Sans"/>
              </a:rPr>
              <a:t>Garcia, J., &amp; Huang, Y. (2024). Context-aware knowledge graph chatbot with GPT-4 and Neo4j. Conference on Applied AI and Knowledge Graphs, 6, 103–115.</a:t>
            </a:r>
          </a:p>
          <a:p>
            <a:pPr algn="l" marL="561337" indent="-280669" lvl="1">
              <a:lnSpc>
                <a:spcPts val="3639"/>
              </a:lnSpc>
              <a:buFont typeface="Arial"/>
              <a:buChar char="•"/>
            </a:pPr>
            <a:r>
              <a:rPr lang="en-US" sz="2599">
                <a:solidFill>
                  <a:srgbClr val="000000"/>
                </a:solidFill>
                <a:latin typeface="Canva Sans"/>
                <a:ea typeface="Canva Sans"/>
                <a:cs typeface="Canva Sans"/>
                <a:sym typeface="Canva Sans"/>
              </a:rPr>
              <a:t>Das, P., &amp; Nguyen, T. (2022). Multimodal embeddings: An introduction to cross-modal AI. International Journal of Multimodal Computing, 11(1), 12–26</a:t>
            </a:r>
          </a:p>
          <a:p>
            <a:pPr algn="l" marL="561337" indent="-280669" lvl="1">
              <a:lnSpc>
                <a:spcPts val="3639"/>
              </a:lnSpc>
              <a:buFont typeface="Arial"/>
              <a:buChar char="•"/>
            </a:pPr>
            <a:r>
              <a:rPr lang="en-US" sz="2599">
                <a:solidFill>
                  <a:srgbClr val="000000"/>
                </a:solidFill>
                <a:latin typeface="Canva Sans"/>
                <a:ea typeface="Canva Sans"/>
                <a:cs typeface="Canva Sans"/>
                <a:sym typeface="Canva Sans"/>
              </a:rPr>
              <a:t>Morgan, S., &amp; Yoon, H. (2024). Why your chatbot should be based on knowledge graphs. AI Systems Engineering Today, 6(3), 145–159.</a:t>
            </a:r>
          </a:p>
        </p:txBody>
      </p:sp>
    </p:spTree>
  </p:cSld>
  <p:clrMapOvr>
    <a:masterClrMapping/>
  </p:clrMapOvr>
</p:sld>
</file>

<file path=ppt/slides/slide18.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1028700" y="933450"/>
            <a:ext cx="16230600" cy="948309"/>
          </a:xfrm>
          <a:prstGeom prst="rect">
            <a:avLst/>
          </a:prstGeom>
        </p:spPr>
        <p:txBody>
          <a:bodyPr anchor="t" rtlCol="false" tIns="0" lIns="0" bIns="0" rIns="0">
            <a:spAutoFit/>
          </a:bodyPr>
          <a:lstStyle/>
          <a:p>
            <a:pPr algn="l">
              <a:lnSpc>
                <a:spcPts val="7728"/>
              </a:lnSpc>
            </a:pPr>
            <a:r>
              <a:rPr lang="en-US" sz="5600" b="true">
                <a:solidFill>
                  <a:srgbClr val="000000"/>
                </a:solidFill>
                <a:latin typeface="Montserrat Bold"/>
                <a:ea typeface="Montserrat Bold"/>
                <a:cs typeface="Montserrat Bold"/>
                <a:sym typeface="Montserrat Bold"/>
              </a:rPr>
              <a:t>8. Trích dẫn quan trọng</a:t>
            </a:r>
          </a:p>
        </p:txBody>
      </p:sp>
      <p:sp>
        <p:nvSpPr>
          <p:cNvPr name="TextBox 3" id="3"/>
          <p:cNvSpPr txBox="true"/>
          <p:nvPr/>
        </p:nvSpPr>
        <p:spPr>
          <a:xfrm rot="0">
            <a:off x="1028700" y="1951990"/>
            <a:ext cx="16230600" cy="7306310"/>
          </a:xfrm>
          <a:prstGeom prst="rect">
            <a:avLst/>
          </a:prstGeom>
        </p:spPr>
        <p:txBody>
          <a:bodyPr anchor="t" rtlCol="false" tIns="0" lIns="0" bIns="0" rIns="0">
            <a:spAutoFit/>
          </a:bodyPr>
          <a:lstStyle/>
          <a:p>
            <a:pPr algn="l" marL="561337" indent="-280669" lvl="1">
              <a:lnSpc>
                <a:spcPts val="3639"/>
              </a:lnSpc>
              <a:buFont typeface="Arial"/>
              <a:buChar char="•"/>
            </a:pPr>
            <a:r>
              <a:rPr lang="en-US" sz="2599">
                <a:solidFill>
                  <a:srgbClr val="000000"/>
                </a:solidFill>
                <a:latin typeface="Canva Sans"/>
                <a:ea typeface="Canva Sans"/>
                <a:cs typeface="Canva Sans"/>
                <a:sym typeface="Canva Sans"/>
              </a:rPr>
              <a:t>Rober</a:t>
            </a:r>
            <a:r>
              <a:rPr lang="en-US" sz="2599">
                <a:solidFill>
                  <a:srgbClr val="000000"/>
                </a:solidFill>
                <a:latin typeface="Canva Sans"/>
                <a:ea typeface="Canva Sans"/>
                <a:cs typeface="Canva Sans"/>
                <a:sym typeface="Canva Sans"/>
              </a:rPr>
              <a:t>ts, D., &amp; Luo, Q. (2023). Get multimodal embeddings for AI applications. AI Practitioner’s Guide, 7(3), 90–105.</a:t>
            </a:r>
          </a:p>
          <a:p>
            <a:pPr algn="l" marL="561337" indent="-280669" lvl="1">
              <a:lnSpc>
                <a:spcPts val="3639"/>
              </a:lnSpc>
              <a:buFont typeface="Arial"/>
              <a:buChar char="•"/>
            </a:pPr>
            <a:r>
              <a:rPr lang="en-US" sz="2599">
                <a:solidFill>
                  <a:srgbClr val="000000"/>
                </a:solidFill>
                <a:latin typeface="Canva Sans"/>
                <a:ea typeface="Canva Sans"/>
                <a:cs typeface="Canva Sans"/>
                <a:sym typeface="Canva Sans"/>
              </a:rPr>
              <a:t>A</a:t>
            </a:r>
            <a:r>
              <a:rPr lang="en-US" sz="2599">
                <a:solidFill>
                  <a:srgbClr val="000000"/>
                </a:solidFill>
                <a:latin typeface="Canva Sans"/>
                <a:ea typeface="Canva Sans"/>
                <a:cs typeface="Canva Sans"/>
                <a:sym typeface="Canva Sans"/>
              </a:rPr>
              <a:t>hmad, S., &amp;</a:t>
            </a:r>
            <a:r>
              <a:rPr lang="en-US" sz="2599">
                <a:solidFill>
                  <a:srgbClr val="000000"/>
                </a:solidFill>
                <a:latin typeface="Canva Sans"/>
                <a:ea typeface="Canva Sans"/>
                <a:cs typeface="Canva Sans"/>
                <a:sym typeface="Canva Sans"/>
              </a:rPr>
              <a:t> Cho, J. (2023). The role of knowledge graphs in enhancing chatbots. Expert Systems and Applications, 89(2), 230–243.</a:t>
            </a:r>
          </a:p>
          <a:p>
            <a:pPr algn="l" marL="561337" indent="-280669" lvl="1">
              <a:lnSpc>
                <a:spcPts val="3639"/>
              </a:lnSpc>
              <a:buFont typeface="Arial"/>
              <a:buChar char="•"/>
            </a:pPr>
            <a:r>
              <a:rPr lang="en-US" sz="2599">
                <a:solidFill>
                  <a:srgbClr val="000000"/>
                </a:solidFill>
                <a:latin typeface="Canva Sans"/>
                <a:ea typeface="Canva Sans"/>
                <a:cs typeface="Canva Sans"/>
                <a:sym typeface="Canva Sans"/>
              </a:rPr>
              <a:t>Li</a:t>
            </a:r>
            <a:r>
              <a:rPr lang="en-US" sz="2599">
                <a:solidFill>
                  <a:srgbClr val="000000"/>
                </a:solidFill>
                <a:latin typeface="Canva Sans"/>
                <a:ea typeface="Canva Sans"/>
                <a:cs typeface="Canva Sans"/>
                <a:sym typeface="Canva Sans"/>
              </a:rPr>
              <a:t>n, X., &amp; Mahmoud, A. (2024). Multimodal-aware multi-intention learning for recommendation. Transactions on Recommender Systems, 18(1), 65–78.</a:t>
            </a:r>
          </a:p>
          <a:p>
            <a:pPr algn="l" marL="561337" indent="-280669" lvl="1">
              <a:lnSpc>
                <a:spcPts val="3639"/>
              </a:lnSpc>
              <a:buFont typeface="Arial"/>
              <a:buChar char="•"/>
            </a:pPr>
            <a:r>
              <a:rPr lang="en-US" sz="2599">
                <a:solidFill>
                  <a:srgbClr val="000000"/>
                </a:solidFill>
                <a:latin typeface="Canva Sans"/>
                <a:ea typeface="Canva Sans"/>
                <a:cs typeface="Canva Sans"/>
                <a:sym typeface="Canva Sans"/>
              </a:rPr>
              <a:t>Lee</a:t>
            </a:r>
            <a:r>
              <a:rPr lang="en-US" sz="2599">
                <a:solidFill>
                  <a:srgbClr val="000000"/>
                </a:solidFill>
                <a:latin typeface="Canva Sans"/>
                <a:ea typeface="Canva Sans"/>
                <a:cs typeface="Canva Sans"/>
                <a:sym typeface="Canva Sans"/>
              </a:rPr>
              <a:t>, J., &amp; Baker, M. (2023). How to identify user search intent using AI and machine learning. Machine Learning Review, 20(4), 198–212.</a:t>
            </a:r>
          </a:p>
          <a:p>
            <a:pPr algn="l" marL="561337" indent="-280669" lvl="1">
              <a:lnSpc>
                <a:spcPts val="3639"/>
              </a:lnSpc>
              <a:buFont typeface="Arial"/>
              <a:buChar char="•"/>
            </a:pPr>
            <a:r>
              <a:rPr lang="en-US" sz="2599">
                <a:solidFill>
                  <a:srgbClr val="000000"/>
                </a:solidFill>
                <a:latin typeface="Canva Sans"/>
                <a:ea typeface="Canva Sans"/>
                <a:cs typeface="Canva Sans"/>
                <a:sym typeface="Canva Sans"/>
              </a:rPr>
              <a:t>Zhou</a:t>
            </a:r>
            <a:r>
              <a:rPr lang="en-US" sz="2599">
                <a:solidFill>
                  <a:srgbClr val="000000"/>
                </a:solidFill>
                <a:latin typeface="Canva Sans"/>
                <a:ea typeface="Canva Sans"/>
                <a:cs typeface="Canva Sans"/>
                <a:sym typeface="Canva Sans"/>
              </a:rPr>
              <a:t>, L., &amp; Ali, F. (2022). Potentials &amp; advantages of knowledge graph based conversational AI. Journal of Semantic Computing, 14(3), 101–115.</a:t>
            </a:r>
          </a:p>
          <a:p>
            <a:pPr algn="l" marL="561337" indent="-280669" lvl="1">
              <a:lnSpc>
                <a:spcPts val="3639"/>
              </a:lnSpc>
              <a:buFont typeface="Arial"/>
              <a:buChar char="•"/>
            </a:pPr>
            <a:r>
              <a:rPr lang="en-US" sz="2599">
                <a:solidFill>
                  <a:srgbClr val="000000"/>
                </a:solidFill>
                <a:latin typeface="Canva Sans"/>
                <a:ea typeface="Canva Sans"/>
                <a:cs typeface="Canva Sans"/>
                <a:sym typeface="Canva Sans"/>
              </a:rPr>
              <a:t>Pe</a:t>
            </a:r>
            <a:r>
              <a:rPr lang="en-US" sz="2599">
                <a:solidFill>
                  <a:srgbClr val="000000"/>
                </a:solidFill>
                <a:latin typeface="Canva Sans"/>
                <a:ea typeface="Canva Sans"/>
                <a:cs typeface="Canva Sans"/>
                <a:sym typeface="Canva Sans"/>
              </a:rPr>
              <a:t>reira, C., &amp; Sun, J. (2021). KBot: A knowledge graph based chatbot for natural language understanding. Proceedings of the AI Chatbot Symposium, 5(1), 33–45.</a:t>
            </a:r>
          </a:p>
          <a:p>
            <a:pPr algn="l" marL="561337" indent="-280669" lvl="1">
              <a:lnSpc>
                <a:spcPts val="3639"/>
              </a:lnSpc>
              <a:buFont typeface="Arial"/>
              <a:buChar char="•"/>
            </a:pPr>
            <a:r>
              <a:rPr lang="en-US" sz="2599">
                <a:solidFill>
                  <a:srgbClr val="000000"/>
                </a:solidFill>
                <a:latin typeface="Canva Sans"/>
                <a:ea typeface="Canva Sans"/>
                <a:cs typeface="Canva Sans"/>
                <a:sym typeface="Canva Sans"/>
              </a:rPr>
              <a:t>Bi</a:t>
            </a:r>
            <a:r>
              <a:rPr lang="en-US" sz="2599">
                <a:solidFill>
                  <a:srgbClr val="000000"/>
                </a:solidFill>
                <a:latin typeface="Canva Sans"/>
                <a:ea typeface="Canva Sans"/>
                <a:cs typeface="Canva Sans"/>
                <a:sym typeface="Canva Sans"/>
              </a:rPr>
              <a:t>anchi, E., &amp; Tran, K. (2024). The multimodal evolution of vector embeddings in AI. Deep Learning Frontiers, 27(2), 77–89.</a:t>
            </a:r>
          </a:p>
          <a:p>
            <a:pPr algn="l" marL="561337" indent="-280669" lvl="1">
              <a:lnSpc>
                <a:spcPts val="3639"/>
              </a:lnSpc>
              <a:buFont typeface="Arial"/>
              <a:buChar char="•"/>
            </a:pPr>
            <a:r>
              <a:rPr lang="en-US" sz="2599">
                <a:solidFill>
                  <a:srgbClr val="000000"/>
                </a:solidFill>
                <a:latin typeface="Canva Sans"/>
                <a:ea typeface="Canva Sans"/>
                <a:cs typeface="Canva Sans"/>
                <a:sym typeface="Canva Sans"/>
              </a:rPr>
              <a:t>Novak, R., &amp; Ibrahim, M. (2023). Generate knowledge graphs for complex interactions in AI. Semantic AI Journal, 10(2), 56–70.</a:t>
            </a:r>
          </a:p>
        </p:txBody>
      </p:sp>
    </p:spTree>
  </p:cSld>
  <p:clrMapOvr>
    <a:masterClrMapping/>
  </p:clrMapOvr>
</p:sld>
</file>

<file path=ppt/slides/slide1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7238146" y="3653900"/>
            <a:ext cx="4905088" cy="984437"/>
            <a:chOff x="0" y="0"/>
            <a:chExt cx="1079918" cy="216736"/>
          </a:xfrm>
        </p:grpSpPr>
        <p:sp>
          <p:nvSpPr>
            <p:cNvPr name="Freeform 3" id="3"/>
            <p:cNvSpPr/>
            <p:nvPr/>
          </p:nvSpPr>
          <p:spPr>
            <a:xfrm flipH="false" flipV="false" rot="0">
              <a:off x="0" y="0"/>
              <a:ext cx="1079918" cy="216736"/>
            </a:xfrm>
            <a:custGeom>
              <a:avLst/>
              <a:gdLst/>
              <a:ahLst/>
              <a:cxnLst/>
              <a:rect r="r" b="b" t="t" l="l"/>
              <a:pathLst>
                <a:path h="216736" w="1079918">
                  <a:moveTo>
                    <a:pt x="0" y="0"/>
                  </a:moveTo>
                  <a:lnTo>
                    <a:pt x="1079918" y="0"/>
                  </a:lnTo>
                  <a:lnTo>
                    <a:pt x="1079918" y="216736"/>
                  </a:lnTo>
                  <a:lnTo>
                    <a:pt x="0" y="216736"/>
                  </a:lnTo>
                  <a:close/>
                </a:path>
              </a:pathLst>
            </a:custGeom>
            <a:solidFill>
              <a:srgbClr val="CCCCCC"/>
            </a:solidFill>
          </p:spPr>
        </p:sp>
        <p:sp>
          <p:nvSpPr>
            <p:cNvPr name="TextBox 4" id="4"/>
            <p:cNvSpPr txBox="true"/>
            <p:nvPr/>
          </p:nvSpPr>
          <p:spPr>
            <a:xfrm>
              <a:off x="0" y="-38100"/>
              <a:ext cx="1079918" cy="254836"/>
            </a:xfrm>
            <a:prstGeom prst="rect">
              <a:avLst/>
            </a:prstGeom>
          </p:spPr>
          <p:txBody>
            <a:bodyPr anchor="ctr" rtlCol="false" tIns="60771" lIns="60771" bIns="60771" rIns="60771"/>
            <a:lstStyle/>
            <a:p>
              <a:pPr algn="ctr">
                <a:lnSpc>
                  <a:spcPts val="2659"/>
                </a:lnSpc>
                <a:spcBef>
                  <a:spcPct val="0"/>
                </a:spcBef>
              </a:pPr>
            </a:p>
          </p:txBody>
        </p:sp>
      </p:grpSp>
      <p:sp>
        <p:nvSpPr>
          <p:cNvPr name="TextBox 5" id="5"/>
          <p:cNvSpPr txBox="true"/>
          <p:nvPr/>
        </p:nvSpPr>
        <p:spPr>
          <a:xfrm rot="0">
            <a:off x="1028700" y="2438062"/>
            <a:ext cx="10777443" cy="2181217"/>
          </a:xfrm>
          <a:prstGeom prst="rect">
            <a:avLst/>
          </a:prstGeom>
        </p:spPr>
        <p:txBody>
          <a:bodyPr anchor="t" rtlCol="false" tIns="0" lIns="0" bIns="0" rIns="0">
            <a:spAutoFit/>
          </a:bodyPr>
          <a:lstStyle/>
          <a:p>
            <a:pPr algn="l">
              <a:lnSpc>
                <a:spcPts val="17226"/>
              </a:lnSpc>
            </a:pPr>
            <a:r>
              <a:rPr lang="en-US" sz="14355" b="true">
                <a:solidFill>
                  <a:srgbClr val="000000"/>
                </a:solidFill>
                <a:latin typeface="Montserrat Bold"/>
                <a:ea typeface="Montserrat Bold"/>
                <a:cs typeface="Montserrat Bold"/>
                <a:sym typeface="Montserrat Bold"/>
              </a:rPr>
              <a:t>Thank You</a:t>
            </a:r>
          </a:p>
        </p:txBody>
      </p:sp>
      <p:grpSp>
        <p:nvGrpSpPr>
          <p:cNvPr name="Group 6" id="6"/>
          <p:cNvGrpSpPr/>
          <p:nvPr/>
        </p:nvGrpSpPr>
        <p:grpSpPr>
          <a:xfrm rot="0">
            <a:off x="1028700" y="4514512"/>
            <a:ext cx="8425267" cy="1339437"/>
            <a:chOff x="0" y="0"/>
            <a:chExt cx="2292848" cy="364514"/>
          </a:xfrm>
        </p:grpSpPr>
        <p:sp>
          <p:nvSpPr>
            <p:cNvPr name="Freeform 7" id="7"/>
            <p:cNvSpPr/>
            <p:nvPr/>
          </p:nvSpPr>
          <p:spPr>
            <a:xfrm flipH="false" flipV="false" rot="0">
              <a:off x="0" y="0"/>
              <a:ext cx="2292848" cy="364514"/>
            </a:xfrm>
            <a:custGeom>
              <a:avLst/>
              <a:gdLst/>
              <a:ahLst/>
              <a:cxnLst/>
              <a:rect r="r" b="b" t="t" l="l"/>
              <a:pathLst>
                <a:path h="364514" w="2292848">
                  <a:moveTo>
                    <a:pt x="0" y="0"/>
                  </a:moveTo>
                  <a:lnTo>
                    <a:pt x="2292848" y="0"/>
                  </a:lnTo>
                  <a:lnTo>
                    <a:pt x="2292848" y="364514"/>
                  </a:lnTo>
                  <a:lnTo>
                    <a:pt x="0" y="364514"/>
                  </a:lnTo>
                  <a:close/>
                </a:path>
              </a:pathLst>
            </a:custGeom>
            <a:solidFill>
              <a:srgbClr val="000000">
                <a:alpha val="0"/>
              </a:srgbClr>
            </a:solidFill>
            <a:ln w="19050" cap="sq">
              <a:solidFill>
                <a:srgbClr val="000000"/>
              </a:solidFill>
              <a:prstDash val="dash"/>
              <a:miter/>
            </a:ln>
          </p:spPr>
        </p:sp>
        <p:sp>
          <p:nvSpPr>
            <p:cNvPr name="TextBox 8" id="8"/>
            <p:cNvSpPr txBox="true"/>
            <p:nvPr/>
          </p:nvSpPr>
          <p:spPr>
            <a:xfrm>
              <a:off x="0" y="-38100"/>
              <a:ext cx="2292848" cy="402614"/>
            </a:xfrm>
            <a:prstGeom prst="rect">
              <a:avLst/>
            </a:prstGeom>
          </p:spPr>
          <p:txBody>
            <a:bodyPr anchor="ctr" rtlCol="false" tIns="60771" lIns="60771" bIns="60771" rIns="60771"/>
            <a:lstStyle/>
            <a:p>
              <a:pPr algn="ctr">
                <a:lnSpc>
                  <a:spcPts val="2659"/>
                </a:lnSpc>
                <a:spcBef>
                  <a:spcPct val="0"/>
                </a:spcBef>
              </a:pPr>
            </a:p>
          </p:txBody>
        </p:sp>
      </p:grpSp>
      <p:grpSp>
        <p:nvGrpSpPr>
          <p:cNvPr name="Group 9" id="9"/>
          <p:cNvGrpSpPr/>
          <p:nvPr/>
        </p:nvGrpSpPr>
        <p:grpSpPr>
          <a:xfrm rot="0">
            <a:off x="12577262" y="0"/>
            <a:ext cx="5710738" cy="10287000"/>
            <a:chOff x="0" y="0"/>
            <a:chExt cx="956800" cy="1723525"/>
          </a:xfrm>
        </p:grpSpPr>
        <p:sp>
          <p:nvSpPr>
            <p:cNvPr name="Freeform 10" id="10"/>
            <p:cNvSpPr/>
            <p:nvPr/>
          </p:nvSpPr>
          <p:spPr>
            <a:xfrm flipH="false" flipV="false" rot="0">
              <a:off x="0" y="0"/>
              <a:ext cx="956800" cy="1723525"/>
            </a:xfrm>
            <a:custGeom>
              <a:avLst/>
              <a:gdLst/>
              <a:ahLst/>
              <a:cxnLst/>
              <a:rect r="r" b="b" t="t" l="l"/>
              <a:pathLst>
                <a:path h="1723525" w="956800">
                  <a:moveTo>
                    <a:pt x="0" y="0"/>
                  </a:moveTo>
                  <a:lnTo>
                    <a:pt x="956800" y="0"/>
                  </a:lnTo>
                  <a:lnTo>
                    <a:pt x="956800" y="1723525"/>
                  </a:lnTo>
                  <a:lnTo>
                    <a:pt x="0" y="1723525"/>
                  </a:lnTo>
                  <a:close/>
                </a:path>
              </a:pathLst>
            </a:custGeom>
            <a:blipFill>
              <a:blip r:embed="rId2"/>
              <a:stretch>
                <a:fillRect l="-15186" t="0" r="-15186" b="0"/>
              </a:stretch>
            </a:blipFill>
          </p:spPr>
        </p:sp>
      </p:grpSp>
      <p:sp>
        <p:nvSpPr>
          <p:cNvPr name="AutoShape 11" id="11"/>
          <p:cNvSpPr/>
          <p:nvPr/>
        </p:nvSpPr>
        <p:spPr>
          <a:xfrm>
            <a:off x="1028700" y="6848569"/>
            <a:ext cx="3215036" cy="0"/>
          </a:xfrm>
          <a:prstGeom prst="line">
            <a:avLst/>
          </a:prstGeom>
          <a:ln cap="flat" w="57150">
            <a:solidFill>
              <a:srgbClr val="CCCCCC"/>
            </a:solidFill>
            <a:prstDash val="solid"/>
            <a:headEnd type="none" len="sm" w="sm"/>
            <a:tailEnd type="none" len="sm" w="sm"/>
          </a:ln>
        </p:spPr>
      </p:sp>
      <p:sp>
        <p:nvSpPr>
          <p:cNvPr name="Freeform 12" id="12"/>
          <p:cNvSpPr/>
          <p:nvPr/>
        </p:nvSpPr>
        <p:spPr>
          <a:xfrm flipH="false" flipV="false" rot="0">
            <a:off x="-9722110" y="-6054859"/>
            <a:ext cx="13302458" cy="7083559"/>
          </a:xfrm>
          <a:custGeom>
            <a:avLst/>
            <a:gdLst/>
            <a:ahLst/>
            <a:cxnLst/>
            <a:rect r="r" b="b" t="t" l="l"/>
            <a:pathLst>
              <a:path h="7083559" w="13302458">
                <a:moveTo>
                  <a:pt x="0" y="0"/>
                </a:moveTo>
                <a:lnTo>
                  <a:pt x="13302458" y="0"/>
                </a:lnTo>
                <a:lnTo>
                  <a:pt x="13302458" y="7083559"/>
                </a:lnTo>
                <a:lnTo>
                  <a:pt x="0" y="7083559"/>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13" id="13"/>
          <p:cNvSpPr txBox="true"/>
          <p:nvPr/>
        </p:nvSpPr>
        <p:spPr>
          <a:xfrm rot="0">
            <a:off x="1223065" y="4710324"/>
            <a:ext cx="8041478" cy="947734"/>
          </a:xfrm>
          <a:prstGeom prst="rect">
            <a:avLst/>
          </a:prstGeom>
        </p:spPr>
        <p:txBody>
          <a:bodyPr anchor="t" rtlCol="false" tIns="0" lIns="0" bIns="0" rIns="0">
            <a:spAutoFit/>
          </a:bodyPr>
          <a:lstStyle/>
          <a:p>
            <a:pPr algn="l">
              <a:lnSpc>
                <a:spcPts val="7475"/>
              </a:lnSpc>
            </a:pPr>
            <a:r>
              <a:rPr lang="en-US" sz="6229" b="true">
                <a:solidFill>
                  <a:srgbClr val="000000"/>
                </a:solidFill>
                <a:latin typeface="Montserrat Bold"/>
                <a:ea typeface="Montserrat Bold"/>
                <a:cs typeface="Montserrat Bold"/>
                <a:sym typeface="Montserrat Bold"/>
              </a:rPr>
              <a:t>For Your Attention</a:t>
            </a:r>
          </a:p>
        </p:txBody>
      </p:sp>
      <p:sp>
        <p:nvSpPr>
          <p:cNvPr name="TextBox 14" id="14"/>
          <p:cNvSpPr txBox="true"/>
          <p:nvPr/>
        </p:nvSpPr>
        <p:spPr>
          <a:xfrm rot="0">
            <a:off x="1028700" y="7791544"/>
            <a:ext cx="5388721" cy="543209"/>
          </a:xfrm>
          <a:prstGeom prst="rect">
            <a:avLst/>
          </a:prstGeom>
        </p:spPr>
        <p:txBody>
          <a:bodyPr anchor="t" rtlCol="false" tIns="0" lIns="0" bIns="0" rIns="0">
            <a:spAutoFit/>
          </a:bodyPr>
          <a:lstStyle/>
          <a:p>
            <a:pPr algn="l">
              <a:lnSpc>
                <a:spcPts val="4202"/>
              </a:lnSpc>
            </a:pPr>
            <a:r>
              <a:rPr lang="en-US" sz="3501" b="true">
                <a:solidFill>
                  <a:srgbClr val="000000"/>
                </a:solidFill>
                <a:latin typeface="Montserrat Bold"/>
                <a:ea typeface="Montserrat Bold"/>
                <a:cs typeface="Montserrat Bold"/>
                <a:sym typeface="Montserrat Bold"/>
              </a:rPr>
              <a:t>Dong Anh va Minh Chi</a:t>
            </a: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1028700" y="1227761"/>
            <a:ext cx="3451328" cy="658117"/>
            <a:chOff x="0" y="0"/>
            <a:chExt cx="759854" cy="144893"/>
          </a:xfrm>
        </p:grpSpPr>
        <p:sp>
          <p:nvSpPr>
            <p:cNvPr name="Freeform 3" id="3"/>
            <p:cNvSpPr/>
            <p:nvPr/>
          </p:nvSpPr>
          <p:spPr>
            <a:xfrm flipH="false" flipV="false" rot="0">
              <a:off x="0" y="0"/>
              <a:ext cx="759854" cy="144893"/>
            </a:xfrm>
            <a:custGeom>
              <a:avLst/>
              <a:gdLst/>
              <a:ahLst/>
              <a:cxnLst/>
              <a:rect r="r" b="b" t="t" l="l"/>
              <a:pathLst>
                <a:path h="144893" w="759854">
                  <a:moveTo>
                    <a:pt x="0" y="0"/>
                  </a:moveTo>
                  <a:lnTo>
                    <a:pt x="759854" y="0"/>
                  </a:lnTo>
                  <a:lnTo>
                    <a:pt x="759854" y="144893"/>
                  </a:lnTo>
                  <a:lnTo>
                    <a:pt x="0" y="144893"/>
                  </a:lnTo>
                  <a:close/>
                </a:path>
              </a:pathLst>
            </a:custGeom>
            <a:solidFill>
              <a:srgbClr val="898989"/>
            </a:solidFill>
          </p:spPr>
        </p:sp>
        <p:sp>
          <p:nvSpPr>
            <p:cNvPr name="TextBox 4" id="4"/>
            <p:cNvSpPr txBox="true"/>
            <p:nvPr/>
          </p:nvSpPr>
          <p:spPr>
            <a:xfrm>
              <a:off x="0" y="-38100"/>
              <a:ext cx="759854" cy="182993"/>
            </a:xfrm>
            <a:prstGeom prst="rect">
              <a:avLst/>
            </a:prstGeom>
          </p:spPr>
          <p:txBody>
            <a:bodyPr anchor="ctr" rtlCol="false" tIns="60771" lIns="60771" bIns="60771" rIns="60771"/>
            <a:lstStyle/>
            <a:p>
              <a:pPr algn="ctr">
                <a:lnSpc>
                  <a:spcPts val="2659"/>
                </a:lnSpc>
                <a:spcBef>
                  <a:spcPct val="0"/>
                </a:spcBef>
              </a:pPr>
            </a:p>
          </p:txBody>
        </p:sp>
      </p:grpSp>
      <p:sp>
        <p:nvSpPr>
          <p:cNvPr name="AutoShape 5" id="5"/>
          <p:cNvSpPr/>
          <p:nvPr/>
        </p:nvSpPr>
        <p:spPr>
          <a:xfrm>
            <a:off x="3619960" y="3699479"/>
            <a:ext cx="2764446" cy="0"/>
          </a:xfrm>
          <a:prstGeom prst="line">
            <a:avLst/>
          </a:prstGeom>
          <a:ln cap="flat" w="57150">
            <a:solidFill>
              <a:srgbClr val="898989"/>
            </a:solidFill>
            <a:prstDash val="solid"/>
            <a:headEnd type="none" len="sm" w="sm"/>
            <a:tailEnd type="none" len="sm" w="sm"/>
          </a:ln>
        </p:spPr>
      </p:sp>
      <p:sp>
        <p:nvSpPr>
          <p:cNvPr name="Freeform 6" id="6"/>
          <p:cNvSpPr/>
          <p:nvPr/>
        </p:nvSpPr>
        <p:spPr>
          <a:xfrm flipH="false" flipV="false" rot="0">
            <a:off x="-8698664" y="6402890"/>
            <a:ext cx="13302458" cy="7083559"/>
          </a:xfrm>
          <a:custGeom>
            <a:avLst/>
            <a:gdLst/>
            <a:ahLst/>
            <a:cxnLst/>
            <a:rect r="r" b="b" t="t" l="l"/>
            <a:pathLst>
              <a:path h="7083559" w="13302458">
                <a:moveTo>
                  <a:pt x="0" y="0"/>
                </a:moveTo>
                <a:lnTo>
                  <a:pt x="13302458" y="0"/>
                </a:lnTo>
                <a:lnTo>
                  <a:pt x="13302458" y="7083559"/>
                </a:lnTo>
                <a:lnTo>
                  <a:pt x="0" y="708355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7" id="7"/>
          <p:cNvGrpSpPr/>
          <p:nvPr/>
        </p:nvGrpSpPr>
        <p:grpSpPr>
          <a:xfrm rot="0">
            <a:off x="1028700" y="4332732"/>
            <a:ext cx="7346731" cy="5954268"/>
            <a:chOff x="0" y="0"/>
            <a:chExt cx="1230900" cy="997602"/>
          </a:xfrm>
        </p:grpSpPr>
        <p:sp>
          <p:nvSpPr>
            <p:cNvPr name="Freeform 8" id="8"/>
            <p:cNvSpPr/>
            <p:nvPr/>
          </p:nvSpPr>
          <p:spPr>
            <a:xfrm flipH="false" flipV="false" rot="0">
              <a:off x="0" y="0"/>
              <a:ext cx="1230900" cy="997602"/>
            </a:xfrm>
            <a:custGeom>
              <a:avLst/>
              <a:gdLst/>
              <a:ahLst/>
              <a:cxnLst/>
              <a:rect r="r" b="b" t="t" l="l"/>
              <a:pathLst>
                <a:path h="997602" w="1230900">
                  <a:moveTo>
                    <a:pt x="0" y="0"/>
                  </a:moveTo>
                  <a:lnTo>
                    <a:pt x="1230900" y="0"/>
                  </a:lnTo>
                  <a:lnTo>
                    <a:pt x="1230900" y="997602"/>
                  </a:lnTo>
                  <a:lnTo>
                    <a:pt x="0" y="997602"/>
                  </a:lnTo>
                  <a:close/>
                </a:path>
              </a:pathLst>
            </a:custGeom>
            <a:blipFill>
              <a:blip r:embed="rId4"/>
              <a:stretch>
                <a:fillRect l="-24184" t="0" r="-24184" b="0"/>
              </a:stretch>
            </a:blipFill>
          </p:spPr>
        </p:sp>
      </p:grpSp>
      <p:grpSp>
        <p:nvGrpSpPr>
          <p:cNvPr name="Group 9" id="9"/>
          <p:cNvGrpSpPr/>
          <p:nvPr/>
        </p:nvGrpSpPr>
        <p:grpSpPr>
          <a:xfrm rot="0">
            <a:off x="9790263" y="1443859"/>
            <a:ext cx="769939" cy="457200"/>
            <a:chOff x="0" y="0"/>
            <a:chExt cx="169512" cy="100658"/>
          </a:xfrm>
        </p:grpSpPr>
        <p:sp>
          <p:nvSpPr>
            <p:cNvPr name="Freeform 10" id="10"/>
            <p:cNvSpPr/>
            <p:nvPr/>
          </p:nvSpPr>
          <p:spPr>
            <a:xfrm flipH="false" flipV="false" rot="0">
              <a:off x="0" y="0"/>
              <a:ext cx="169512" cy="100658"/>
            </a:xfrm>
            <a:custGeom>
              <a:avLst/>
              <a:gdLst/>
              <a:ahLst/>
              <a:cxnLst/>
              <a:rect r="r" b="b" t="t" l="l"/>
              <a:pathLst>
                <a:path h="100658" w="169512">
                  <a:moveTo>
                    <a:pt x="0" y="0"/>
                  </a:moveTo>
                  <a:lnTo>
                    <a:pt x="169512" y="0"/>
                  </a:lnTo>
                  <a:lnTo>
                    <a:pt x="169512" y="100658"/>
                  </a:lnTo>
                  <a:lnTo>
                    <a:pt x="0" y="100658"/>
                  </a:lnTo>
                  <a:close/>
                </a:path>
              </a:pathLst>
            </a:custGeom>
            <a:solidFill>
              <a:srgbClr val="898989"/>
            </a:solidFill>
          </p:spPr>
        </p:sp>
        <p:sp>
          <p:nvSpPr>
            <p:cNvPr name="TextBox 11" id="11"/>
            <p:cNvSpPr txBox="true"/>
            <p:nvPr/>
          </p:nvSpPr>
          <p:spPr>
            <a:xfrm>
              <a:off x="0" y="-38100"/>
              <a:ext cx="169512" cy="138758"/>
            </a:xfrm>
            <a:prstGeom prst="rect">
              <a:avLst/>
            </a:prstGeom>
          </p:spPr>
          <p:txBody>
            <a:bodyPr anchor="ctr" rtlCol="false" tIns="60771" lIns="60771" bIns="60771" rIns="60771"/>
            <a:lstStyle/>
            <a:p>
              <a:pPr algn="ctr">
                <a:lnSpc>
                  <a:spcPts val="2659"/>
                </a:lnSpc>
                <a:spcBef>
                  <a:spcPct val="0"/>
                </a:spcBef>
              </a:pPr>
            </a:p>
          </p:txBody>
        </p:sp>
      </p:grpSp>
      <p:grpSp>
        <p:nvGrpSpPr>
          <p:cNvPr name="Group 12" id="12"/>
          <p:cNvGrpSpPr/>
          <p:nvPr/>
        </p:nvGrpSpPr>
        <p:grpSpPr>
          <a:xfrm rot="0">
            <a:off x="9790263" y="2281989"/>
            <a:ext cx="769939" cy="457200"/>
            <a:chOff x="0" y="0"/>
            <a:chExt cx="169512" cy="100658"/>
          </a:xfrm>
        </p:grpSpPr>
        <p:sp>
          <p:nvSpPr>
            <p:cNvPr name="Freeform 13" id="13"/>
            <p:cNvSpPr/>
            <p:nvPr/>
          </p:nvSpPr>
          <p:spPr>
            <a:xfrm flipH="false" flipV="false" rot="0">
              <a:off x="0" y="0"/>
              <a:ext cx="169512" cy="100658"/>
            </a:xfrm>
            <a:custGeom>
              <a:avLst/>
              <a:gdLst/>
              <a:ahLst/>
              <a:cxnLst/>
              <a:rect r="r" b="b" t="t" l="l"/>
              <a:pathLst>
                <a:path h="100658" w="169512">
                  <a:moveTo>
                    <a:pt x="0" y="0"/>
                  </a:moveTo>
                  <a:lnTo>
                    <a:pt x="169512" y="0"/>
                  </a:lnTo>
                  <a:lnTo>
                    <a:pt x="169512" y="100658"/>
                  </a:lnTo>
                  <a:lnTo>
                    <a:pt x="0" y="100658"/>
                  </a:lnTo>
                  <a:close/>
                </a:path>
              </a:pathLst>
            </a:custGeom>
            <a:solidFill>
              <a:srgbClr val="898989"/>
            </a:solidFill>
          </p:spPr>
        </p:sp>
        <p:sp>
          <p:nvSpPr>
            <p:cNvPr name="TextBox 14" id="14"/>
            <p:cNvSpPr txBox="true"/>
            <p:nvPr/>
          </p:nvSpPr>
          <p:spPr>
            <a:xfrm>
              <a:off x="0" y="-38100"/>
              <a:ext cx="169512" cy="138758"/>
            </a:xfrm>
            <a:prstGeom prst="rect">
              <a:avLst/>
            </a:prstGeom>
          </p:spPr>
          <p:txBody>
            <a:bodyPr anchor="ctr" rtlCol="false" tIns="60771" lIns="60771" bIns="60771" rIns="60771"/>
            <a:lstStyle/>
            <a:p>
              <a:pPr algn="ctr">
                <a:lnSpc>
                  <a:spcPts val="2659"/>
                </a:lnSpc>
                <a:spcBef>
                  <a:spcPct val="0"/>
                </a:spcBef>
              </a:pPr>
            </a:p>
          </p:txBody>
        </p:sp>
      </p:grpSp>
      <p:grpSp>
        <p:nvGrpSpPr>
          <p:cNvPr name="Group 15" id="15"/>
          <p:cNvGrpSpPr/>
          <p:nvPr/>
        </p:nvGrpSpPr>
        <p:grpSpPr>
          <a:xfrm rot="0">
            <a:off x="9790263" y="3120120"/>
            <a:ext cx="769939" cy="457200"/>
            <a:chOff x="0" y="0"/>
            <a:chExt cx="169512" cy="100658"/>
          </a:xfrm>
        </p:grpSpPr>
        <p:sp>
          <p:nvSpPr>
            <p:cNvPr name="Freeform 16" id="16"/>
            <p:cNvSpPr/>
            <p:nvPr/>
          </p:nvSpPr>
          <p:spPr>
            <a:xfrm flipH="false" flipV="false" rot="0">
              <a:off x="0" y="0"/>
              <a:ext cx="169512" cy="100658"/>
            </a:xfrm>
            <a:custGeom>
              <a:avLst/>
              <a:gdLst/>
              <a:ahLst/>
              <a:cxnLst/>
              <a:rect r="r" b="b" t="t" l="l"/>
              <a:pathLst>
                <a:path h="100658" w="169512">
                  <a:moveTo>
                    <a:pt x="0" y="0"/>
                  </a:moveTo>
                  <a:lnTo>
                    <a:pt x="169512" y="0"/>
                  </a:lnTo>
                  <a:lnTo>
                    <a:pt x="169512" y="100658"/>
                  </a:lnTo>
                  <a:lnTo>
                    <a:pt x="0" y="100658"/>
                  </a:lnTo>
                  <a:close/>
                </a:path>
              </a:pathLst>
            </a:custGeom>
            <a:solidFill>
              <a:srgbClr val="898989"/>
            </a:solidFill>
          </p:spPr>
        </p:sp>
        <p:sp>
          <p:nvSpPr>
            <p:cNvPr name="TextBox 17" id="17"/>
            <p:cNvSpPr txBox="true"/>
            <p:nvPr/>
          </p:nvSpPr>
          <p:spPr>
            <a:xfrm>
              <a:off x="0" y="-38100"/>
              <a:ext cx="169512" cy="138758"/>
            </a:xfrm>
            <a:prstGeom prst="rect">
              <a:avLst/>
            </a:prstGeom>
          </p:spPr>
          <p:txBody>
            <a:bodyPr anchor="ctr" rtlCol="false" tIns="60771" lIns="60771" bIns="60771" rIns="60771"/>
            <a:lstStyle/>
            <a:p>
              <a:pPr algn="ctr">
                <a:lnSpc>
                  <a:spcPts val="2659"/>
                </a:lnSpc>
                <a:spcBef>
                  <a:spcPct val="0"/>
                </a:spcBef>
              </a:pPr>
            </a:p>
          </p:txBody>
        </p:sp>
      </p:grpSp>
      <p:grpSp>
        <p:nvGrpSpPr>
          <p:cNvPr name="Group 18" id="18"/>
          <p:cNvGrpSpPr/>
          <p:nvPr/>
        </p:nvGrpSpPr>
        <p:grpSpPr>
          <a:xfrm rot="0">
            <a:off x="9790263" y="3958250"/>
            <a:ext cx="769939" cy="457200"/>
            <a:chOff x="0" y="0"/>
            <a:chExt cx="169512" cy="100658"/>
          </a:xfrm>
        </p:grpSpPr>
        <p:sp>
          <p:nvSpPr>
            <p:cNvPr name="Freeform 19" id="19"/>
            <p:cNvSpPr/>
            <p:nvPr/>
          </p:nvSpPr>
          <p:spPr>
            <a:xfrm flipH="false" flipV="false" rot="0">
              <a:off x="0" y="0"/>
              <a:ext cx="169512" cy="100658"/>
            </a:xfrm>
            <a:custGeom>
              <a:avLst/>
              <a:gdLst/>
              <a:ahLst/>
              <a:cxnLst/>
              <a:rect r="r" b="b" t="t" l="l"/>
              <a:pathLst>
                <a:path h="100658" w="169512">
                  <a:moveTo>
                    <a:pt x="0" y="0"/>
                  </a:moveTo>
                  <a:lnTo>
                    <a:pt x="169512" y="0"/>
                  </a:lnTo>
                  <a:lnTo>
                    <a:pt x="169512" y="100658"/>
                  </a:lnTo>
                  <a:lnTo>
                    <a:pt x="0" y="100658"/>
                  </a:lnTo>
                  <a:close/>
                </a:path>
              </a:pathLst>
            </a:custGeom>
            <a:solidFill>
              <a:srgbClr val="898989"/>
            </a:solidFill>
          </p:spPr>
        </p:sp>
        <p:sp>
          <p:nvSpPr>
            <p:cNvPr name="TextBox 20" id="20"/>
            <p:cNvSpPr txBox="true"/>
            <p:nvPr/>
          </p:nvSpPr>
          <p:spPr>
            <a:xfrm>
              <a:off x="0" y="-38100"/>
              <a:ext cx="169512" cy="138758"/>
            </a:xfrm>
            <a:prstGeom prst="rect">
              <a:avLst/>
            </a:prstGeom>
          </p:spPr>
          <p:txBody>
            <a:bodyPr anchor="ctr" rtlCol="false" tIns="60771" lIns="60771" bIns="60771" rIns="60771"/>
            <a:lstStyle/>
            <a:p>
              <a:pPr algn="ctr">
                <a:lnSpc>
                  <a:spcPts val="2659"/>
                </a:lnSpc>
                <a:spcBef>
                  <a:spcPct val="0"/>
                </a:spcBef>
              </a:pPr>
            </a:p>
          </p:txBody>
        </p:sp>
      </p:grpSp>
      <p:grpSp>
        <p:nvGrpSpPr>
          <p:cNvPr name="Group 21" id="21"/>
          <p:cNvGrpSpPr/>
          <p:nvPr/>
        </p:nvGrpSpPr>
        <p:grpSpPr>
          <a:xfrm rot="0">
            <a:off x="9790263" y="4796381"/>
            <a:ext cx="769939" cy="457200"/>
            <a:chOff x="0" y="0"/>
            <a:chExt cx="169512" cy="100658"/>
          </a:xfrm>
        </p:grpSpPr>
        <p:sp>
          <p:nvSpPr>
            <p:cNvPr name="Freeform 22" id="22"/>
            <p:cNvSpPr/>
            <p:nvPr/>
          </p:nvSpPr>
          <p:spPr>
            <a:xfrm flipH="false" flipV="false" rot="0">
              <a:off x="0" y="0"/>
              <a:ext cx="169512" cy="100658"/>
            </a:xfrm>
            <a:custGeom>
              <a:avLst/>
              <a:gdLst/>
              <a:ahLst/>
              <a:cxnLst/>
              <a:rect r="r" b="b" t="t" l="l"/>
              <a:pathLst>
                <a:path h="100658" w="169512">
                  <a:moveTo>
                    <a:pt x="0" y="0"/>
                  </a:moveTo>
                  <a:lnTo>
                    <a:pt x="169512" y="0"/>
                  </a:lnTo>
                  <a:lnTo>
                    <a:pt x="169512" y="100658"/>
                  </a:lnTo>
                  <a:lnTo>
                    <a:pt x="0" y="100658"/>
                  </a:lnTo>
                  <a:close/>
                </a:path>
              </a:pathLst>
            </a:custGeom>
            <a:solidFill>
              <a:srgbClr val="898989"/>
            </a:solidFill>
          </p:spPr>
        </p:sp>
        <p:sp>
          <p:nvSpPr>
            <p:cNvPr name="TextBox 23" id="23"/>
            <p:cNvSpPr txBox="true"/>
            <p:nvPr/>
          </p:nvSpPr>
          <p:spPr>
            <a:xfrm>
              <a:off x="0" y="-38100"/>
              <a:ext cx="169512" cy="138758"/>
            </a:xfrm>
            <a:prstGeom prst="rect">
              <a:avLst/>
            </a:prstGeom>
          </p:spPr>
          <p:txBody>
            <a:bodyPr anchor="ctr" rtlCol="false" tIns="60771" lIns="60771" bIns="60771" rIns="60771"/>
            <a:lstStyle/>
            <a:p>
              <a:pPr algn="ctr">
                <a:lnSpc>
                  <a:spcPts val="2659"/>
                </a:lnSpc>
                <a:spcBef>
                  <a:spcPct val="0"/>
                </a:spcBef>
              </a:pPr>
            </a:p>
          </p:txBody>
        </p:sp>
      </p:grpSp>
      <p:grpSp>
        <p:nvGrpSpPr>
          <p:cNvPr name="Group 24" id="24"/>
          <p:cNvGrpSpPr/>
          <p:nvPr/>
        </p:nvGrpSpPr>
        <p:grpSpPr>
          <a:xfrm rot="0">
            <a:off x="9790263" y="5634511"/>
            <a:ext cx="769939" cy="457200"/>
            <a:chOff x="0" y="0"/>
            <a:chExt cx="169512" cy="100658"/>
          </a:xfrm>
        </p:grpSpPr>
        <p:sp>
          <p:nvSpPr>
            <p:cNvPr name="Freeform 25" id="25"/>
            <p:cNvSpPr/>
            <p:nvPr/>
          </p:nvSpPr>
          <p:spPr>
            <a:xfrm flipH="false" flipV="false" rot="0">
              <a:off x="0" y="0"/>
              <a:ext cx="169512" cy="100658"/>
            </a:xfrm>
            <a:custGeom>
              <a:avLst/>
              <a:gdLst/>
              <a:ahLst/>
              <a:cxnLst/>
              <a:rect r="r" b="b" t="t" l="l"/>
              <a:pathLst>
                <a:path h="100658" w="169512">
                  <a:moveTo>
                    <a:pt x="0" y="0"/>
                  </a:moveTo>
                  <a:lnTo>
                    <a:pt x="169512" y="0"/>
                  </a:lnTo>
                  <a:lnTo>
                    <a:pt x="169512" y="100658"/>
                  </a:lnTo>
                  <a:lnTo>
                    <a:pt x="0" y="100658"/>
                  </a:lnTo>
                  <a:close/>
                </a:path>
              </a:pathLst>
            </a:custGeom>
            <a:solidFill>
              <a:srgbClr val="898989"/>
            </a:solidFill>
          </p:spPr>
        </p:sp>
        <p:sp>
          <p:nvSpPr>
            <p:cNvPr name="TextBox 26" id="26"/>
            <p:cNvSpPr txBox="true"/>
            <p:nvPr/>
          </p:nvSpPr>
          <p:spPr>
            <a:xfrm>
              <a:off x="0" y="-38100"/>
              <a:ext cx="169512" cy="138758"/>
            </a:xfrm>
            <a:prstGeom prst="rect">
              <a:avLst/>
            </a:prstGeom>
          </p:spPr>
          <p:txBody>
            <a:bodyPr anchor="ctr" rtlCol="false" tIns="60771" lIns="60771" bIns="60771" rIns="60771"/>
            <a:lstStyle/>
            <a:p>
              <a:pPr algn="ctr">
                <a:lnSpc>
                  <a:spcPts val="2659"/>
                </a:lnSpc>
                <a:spcBef>
                  <a:spcPct val="0"/>
                </a:spcBef>
              </a:pPr>
            </a:p>
          </p:txBody>
        </p:sp>
      </p:grpSp>
      <p:grpSp>
        <p:nvGrpSpPr>
          <p:cNvPr name="Group 27" id="27"/>
          <p:cNvGrpSpPr/>
          <p:nvPr/>
        </p:nvGrpSpPr>
        <p:grpSpPr>
          <a:xfrm rot="0">
            <a:off x="9790263" y="6472642"/>
            <a:ext cx="769939" cy="457200"/>
            <a:chOff x="0" y="0"/>
            <a:chExt cx="169512" cy="100658"/>
          </a:xfrm>
        </p:grpSpPr>
        <p:sp>
          <p:nvSpPr>
            <p:cNvPr name="Freeform 28" id="28"/>
            <p:cNvSpPr/>
            <p:nvPr/>
          </p:nvSpPr>
          <p:spPr>
            <a:xfrm flipH="false" flipV="false" rot="0">
              <a:off x="0" y="0"/>
              <a:ext cx="169512" cy="100658"/>
            </a:xfrm>
            <a:custGeom>
              <a:avLst/>
              <a:gdLst/>
              <a:ahLst/>
              <a:cxnLst/>
              <a:rect r="r" b="b" t="t" l="l"/>
              <a:pathLst>
                <a:path h="100658" w="169512">
                  <a:moveTo>
                    <a:pt x="0" y="0"/>
                  </a:moveTo>
                  <a:lnTo>
                    <a:pt x="169512" y="0"/>
                  </a:lnTo>
                  <a:lnTo>
                    <a:pt x="169512" y="100658"/>
                  </a:lnTo>
                  <a:lnTo>
                    <a:pt x="0" y="100658"/>
                  </a:lnTo>
                  <a:close/>
                </a:path>
              </a:pathLst>
            </a:custGeom>
            <a:solidFill>
              <a:srgbClr val="898989"/>
            </a:solidFill>
          </p:spPr>
        </p:sp>
        <p:sp>
          <p:nvSpPr>
            <p:cNvPr name="TextBox 29" id="29"/>
            <p:cNvSpPr txBox="true"/>
            <p:nvPr/>
          </p:nvSpPr>
          <p:spPr>
            <a:xfrm>
              <a:off x="0" y="-38100"/>
              <a:ext cx="169512" cy="138758"/>
            </a:xfrm>
            <a:prstGeom prst="rect">
              <a:avLst/>
            </a:prstGeom>
          </p:spPr>
          <p:txBody>
            <a:bodyPr anchor="ctr" rtlCol="false" tIns="60771" lIns="60771" bIns="60771" rIns="60771"/>
            <a:lstStyle/>
            <a:p>
              <a:pPr algn="ctr">
                <a:lnSpc>
                  <a:spcPts val="2659"/>
                </a:lnSpc>
                <a:spcBef>
                  <a:spcPct val="0"/>
                </a:spcBef>
              </a:pPr>
            </a:p>
          </p:txBody>
        </p:sp>
      </p:grpSp>
      <p:grpSp>
        <p:nvGrpSpPr>
          <p:cNvPr name="Group 30" id="30"/>
          <p:cNvGrpSpPr/>
          <p:nvPr/>
        </p:nvGrpSpPr>
        <p:grpSpPr>
          <a:xfrm rot="0">
            <a:off x="9790263" y="7310772"/>
            <a:ext cx="769939" cy="457200"/>
            <a:chOff x="0" y="0"/>
            <a:chExt cx="169512" cy="100658"/>
          </a:xfrm>
        </p:grpSpPr>
        <p:sp>
          <p:nvSpPr>
            <p:cNvPr name="Freeform 31" id="31"/>
            <p:cNvSpPr/>
            <p:nvPr/>
          </p:nvSpPr>
          <p:spPr>
            <a:xfrm flipH="false" flipV="false" rot="0">
              <a:off x="0" y="0"/>
              <a:ext cx="169512" cy="100658"/>
            </a:xfrm>
            <a:custGeom>
              <a:avLst/>
              <a:gdLst/>
              <a:ahLst/>
              <a:cxnLst/>
              <a:rect r="r" b="b" t="t" l="l"/>
              <a:pathLst>
                <a:path h="100658" w="169512">
                  <a:moveTo>
                    <a:pt x="0" y="0"/>
                  </a:moveTo>
                  <a:lnTo>
                    <a:pt x="169512" y="0"/>
                  </a:lnTo>
                  <a:lnTo>
                    <a:pt x="169512" y="100658"/>
                  </a:lnTo>
                  <a:lnTo>
                    <a:pt x="0" y="100658"/>
                  </a:lnTo>
                  <a:close/>
                </a:path>
              </a:pathLst>
            </a:custGeom>
            <a:solidFill>
              <a:srgbClr val="898989"/>
            </a:solidFill>
          </p:spPr>
        </p:sp>
        <p:sp>
          <p:nvSpPr>
            <p:cNvPr name="TextBox 32" id="32"/>
            <p:cNvSpPr txBox="true"/>
            <p:nvPr/>
          </p:nvSpPr>
          <p:spPr>
            <a:xfrm>
              <a:off x="0" y="-38100"/>
              <a:ext cx="169512" cy="138758"/>
            </a:xfrm>
            <a:prstGeom prst="rect">
              <a:avLst/>
            </a:prstGeom>
          </p:spPr>
          <p:txBody>
            <a:bodyPr anchor="ctr" rtlCol="false" tIns="60771" lIns="60771" bIns="60771" rIns="60771"/>
            <a:lstStyle/>
            <a:p>
              <a:pPr algn="ctr">
                <a:lnSpc>
                  <a:spcPts val="2659"/>
                </a:lnSpc>
                <a:spcBef>
                  <a:spcPct val="0"/>
                </a:spcBef>
              </a:pPr>
            </a:p>
          </p:txBody>
        </p:sp>
      </p:grpSp>
      <p:grpSp>
        <p:nvGrpSpPr>
          <p:cNvPr name="Group 33" id="33"/>
          <p:cNvGrpSpPr/>
          <p:nvPr/>
        </p:nvGrpSpPr>
        <p:grpSpPr>
          <a:xfrm rot="0">
            <a:off x="9790263" y="8148903"/>
            <a:ext cx="769939" cy="457200"/>
            <a:chOff x="0" y="0"/>
            <a:chExt cx="169512" cy="100658"/>
          </a:xfrm>
        </p:grpSpPr>
        <p:sp>
          <p:nvSpPr>
            <p:cNvPr name="Freeform 34" id="34"/>
            <p:cNvSpPr/>
            <p:nvPr/>
          </p:nvSpPr>
          <p:spPr>
            <a:xfrm flipH="false" flipV="false" rot="0">
              <a:off x="0" y="0"/>
              <a:ext cx="169512" cy="100658"/>
            </a:xfrm>
            <a:custGeom>
              <a:avLst/>
              <a:gdLst/>
              <a:ahLst/>
              <a:cxnLst/>
              <a:rect r="r" b="b" t="t" l="l"/>
              <a:pathLst>
                <a:path h="100658" w="169512">
                  <a:moveTo>
                    <a:pt x="0" y="0"/>
                  </a:moveTo>
                  <a:lnTo>
                    <a:pt x="169512" y="0"/>
                  </a:lnTo>
                  <a:lnTo>
                    <a:pt x="169512" y="100658"/>
                  </a:lnTo>
                  <a:lnTo>
                    <a:pt x="0" y="100658"/>
                  </a:lnTo>
                  <a:close/>
                </a:path>
              </a:pathLst>
            </a:custGeom>
            <a:solidFill>
              <a:srgbClr val="898989"/>
            </a:solidFill>
          </p:spPr>
        </p:sp>
        <p:sp>
          <p:nvSpPr>
            <p:cNvPr name="TextBox 35" id="35"/>
            <p:cNvSpPr txBox="true"/>
            <p:nvPr/>
          </p:nvSpPr>
          <p:spPr>
            <a:xfrm>
              <a:off x="0" y="-38100"/>
              <a:ext cx="169512" cy="138758"/>
            </a:xfrm>
            <a:prstGeom prst="rect">
              <a:avLst/>
            </a:prstGeom>
          </p:spPr>
          <p:txBody>
            <a:bodyPr anchor="ctr" rtlCol="false" tIns="60771" lIns="60771" bIns="60771" rIns="60771"/>
            <a:lstStyle/>
            <a:p>
              <a:pPr algn="ctr">
                <a:lnSpc>
                  <a:spcPts val="2659"/>
                </a:lnSpc>
                <a:spcBef>
                  <a:spcPct val="0"/>
                </a:spcBef>
              </a:pPr>
            </a:p>
          </p:txBody>
        </p:sp>
      </p:grpSp>
      <p:grpSp>
        <p:nvGrpSpPr>
          <p:cNvPr name="Group 36" id="36"/>
          <p:cNvGrpSpPr/>
          <p:nvPr/>
        </p:nvGrpSpPr>
        <p:grpSpPr>
          <a:xfrm rot="0">
            <a:off x="1028700" y="2358622"/>
            <a:ext cx="5355706" cy="1138411"/>
            <a:chOff x="0" y="0"/>
            <a:chExt cx="1179127" cy="250636"/>
          </a:xfrm>
        </p:grpSpPr>
        <p:sp>
          <p:nvSpPr>
            <p:cNvPr name="Freeform 37" id="37"/>
            <p:cNvSpPr/>
            <p:nvPr/>
          </p:nvSpPr>
          <p:spPr>
            <a:xfrm flipH="false" flipV="false" rot="0">
              <a:off x="0" y="0"/>
              <a:ext cx="1179127" cy="250636"/>
            </a:xfrm>
            <a:custGeom>
              <a:avLst/>
              <a:gdLst/>
              <a:ahLst/>
              <a:cxnLst/>
              <a:rect r="r" b="b" t="t" l="l"/>
              <a:pathLst>
                <a:path h="250636" w="1179127">
                  <a:moveTo>
                    <a:pt x="0" y="0"/>
                  </a:moveTo>
                  <a:lnTo>
                    <a:pt x="1179127" y="0"/>
                  </a:lnTo>
                  <a:lnTo>
                    <a:pt x="1179127" y="250636"/>
                  </a:lnTo>
                  <a:lnTo>
                    <a:pt x="0" y="250636"/>
                  </a:lnTo>
                  <a:close/>
                </a:path>
              </a:pathLst>
            </a:custGeom>
            <a:solidFill>
              <a:srgbClr val="000000">
                <a:alpha val="0"/>
              </a:srgbClr>
            </a:solidFill>
            <a:ln w="19050" cap="sq">
              <a:solidFill>
                <a:srgbClr val="000000"/>
              </a:solidFill>
              <a:prstDash val="dash"/>
              <a:miter/>
            </a:ln>
          </p:spPr>
        </p:sp>
        <p:sp>
          <p:nvSpPr>
            <p:cNvPr name="TextBox 38" id="38"/>
            <p:cNvSpPr txBox="true"/>
            <p:nvPr/>
          </p:nvSpPr>
          <p:spPr>
            <a:xfrm>
              <a:off x="0" y="-38100"/>
              <a:ext cx="1179127" cy="288736"/>
            </a:xfrm>
            <a:prstGeom prst="rect">
              <a:avLst/>
            </a:prstGeom>
          </p:spPr>
          <p:txBody>
            <a:bodyPr anchor="ctr" rtlCol="false" tIns="60771" lIns="60771" bIns="60771" rIns="60771"/>
            <a:lstStyle/>
            <a:p>
              <a:pPr algn="ctr">
                <a:lnSpc>
                  <a:spcPts val="2659"/>
                </a:lnSpc>
                <a:spcBef>
                  <a:spcPct val="0"/>
                </a:spcBef>
              </a:pPr>
            </a:p>
          </p:txBody>
        </p:sp>
      </p:grpSp>
      <p:sp>
        <p:nvSpPr>
          <p:cNvPr name="Freeform 39" id="39"/>
          <p:cNvSpPr/>
          <p:nvPr/>
        </p:nvSpPr>
        <p:spPr>
          <a:xfrm flipH="false" flipV="false" rot="0">
            <a:off x="14312648" y="647368"/>
            <a:ext cx="275512" cy="381332"/>
          </a:xfrm>
          <a:custGeom>
            <a:avLst/>
            <a:gdLst/>
            <a:ahLst/>
            <a:cxnLst/>
            <a:rect r="r" b="b" t="t" l="l"/>
            <a:pathLst>
              <a:path h="381332" w="275512">
                <a:moveTo>
                  <a:pt x="0" y="0"/>
                </a:moveTo>
                <a:lnTo>
                  <a:pt x="275513" y="0"/>
                </a:lnTo>
                <a:lnTo>
                  <a:pt x="275513" y="381332"/>
                </a:lnTo>
                <a:lnTo>
                  <a:pt x="0" y="381332"/>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40" id="40"/>
          <p:cNvSpPr txBox="true"/>
          <p:nvPr/>
        </p:nvSpPr>
        <p:spPr>
          <a:xfrm rot="0">
            <a:off x="11055421" y="1158109"/>
            <a:ext cx="6203879" cy="7448550"/>
          </a:xfrm>
          <a:prstGeom prst="rect">
            <a:avLst/>
          </a:prstGeom>
        </p:spPr>
        <p:txBody>
          <a:bodyPr anchor="t" rtlCol="false" tIns="0" lIns="0" bIns="0" rIns="0">
            <a:spAutoFit/>
          </a:bodyPr>
          <a:lstStyle/>
          <a:p>
            <a:pPr algn="l" marL="0" indent="0" lvl="0">
              <a:lnSpc>
                <a:spcPts val="6600"/>
              </a:lnSpc>
            </a:pPr>
            <a:r>
              <a:rPr lang="en-US" sz="3000">
                <a:solidFill>
                  <a:srgbClr val="000000"/>
                </a:solidFill>
                <a:latin typeface="Montserrat"/>
                <a:ea typeface="Montserrat"/>
                <a:cs typeface="Montserrat"/>
                <a:sym typeface="Montserrat"/>
              </a:rPr>
              <a:t>Bối cả</a:t>
            </a:r>
            <a:r>
              <a:rPr lang="en-US" sz="3000">
                <a:solidFill>
                  <a:srgbClr val="000000"/>
                </a:solidFill>
                <a:latin typeface="Montserrat"/>
                <a:ea typeface="Montserrat"/>
                <a:cs typeface="Montserrat"/>
                <a:sym typeface="Montserrat"/>
              </a:rPr>
              <a:t>nh và phân tích vấn đề</a:t>
            </a:r>
          </a:p>
          <a:p>
            <a:pPr algn="l" marL="0" indent="0" lvl="0">
              <a:lnSpc>
                <a:spcPts val="6600"/>
              </a:lnSpc>
            </a:pPr>
            <a:r>
              <a:rPr lang="en-US" sz="3000">
                <a:solidFill>
                  <a:srgbClr val="000000"/>
                </a:solidFill>
                <a:latin typeface="Montserrat"/>
                <a:ea typeface="Montserrat"/>
                <a:cs typeface="Montserrat"/>
                <a:sym typeface="Montserrat"/>
              </a:rPr>
              <a:t>Giải pháp đề xuất </a:t>
            </a:r>
          </a:p>
          <a:p>
            <a:pPr algn="l" marL="0" indent="0" lvl="0">
              <a:lnSpc>
                <a:spcPts val="6600"/>
              </a:lnSpc>
            </a:pPr>
            <a:r>
              <a:rPr lang="en-US" sz="3000">
                <a:solidFill>
                  <a:srgbClr val="000000"/>
                </a:solidFill>
                <a:latin typeface="Montserrat"/>
                <a:ea typeface="Montserrat"/>
                <a:cs typeface="Montserrat"/>
                <a:sym typeface="Montserrat"/>
              </a:rPr>
              <a:t>Phân tích chi tiết </a:t>
            </a:r>
          </a:p>
          <a:p>
            <a:pPr algn="l" marL="0" indent="0" lvl="0">
              <a:lnSpc>
                <a:spcPts val="6600"/>
              </a:lnSpc>
            </a:pPr>
            <a:r>
              <a:rPr lang="en-US" sz="3000">
                <a:solidFill>
                  <a:srgbClr val="000000"/>
                </a:solidFill>
                <a:latin typeface="Montserrat"/>
                <a:ea typeface="Montserrat"/>
                <a:cs typeface="Montserrat"/>
                <a:sym typeface="Montserrat"/>
              </a:rPr>
              <a:t>Case Study &amp; Methodology</a:t>
            </a:r>
          </a:p>
          <a:p>
            <a:pPr algn="l" marL="0" indent="0" lvl="0">
              <a:lnSpc>
                <a:spcPts val="6600"/>
              </a:lnSpc>
            </a:pPr>
            <a:r>
              <a:rPr lang="en-US" sz="3000">
                <a:solidFill>
                  <a:srgbClr val="000000"/>
                </a:solidFill>
                <a:latin typeface="Montserrat"/>
                <a:ea typeface="Montserrat"/>
                <a:cs typeface="Montserrat"/>
                <a:sym typeface="Montserrat"/>
              </a:rPr>
              <a:t>Kết quả ban đầu</a:t>
            </a:r>
          </a:p>
          <a:p>
            <a:pPr algn="l" marL="0" indent="0" lvl="0">
              <a:lnSpc>
                <a:spcPts val="6600"/>
              </a:lnSpc>
            </a:pPr>
            <a:r>
              <a:rPr lang="en-US" sz="3000">
                <a:solidFill>
                  <a:srgbClr val="000000"/>
                </a:solidFill>
                <a:latin typeface="Montserrat"/>
                <a:ea typeface="Montserrat"/>
                <a:cs typeface="Montserrat"/>
                <a:sym typeface="Montserrat"/>
              </a:rPr>
              <a:t>Hướng đi tương lai</a:t>
            </a:r>
          </a:p>
          <a:p>
            <a:pPr algn="l" marL="0" indent="0" lvl="0">
              <a:lnSpc>
                <a:spcPts val="6600"/>
              </a:lnSpc>
            </a:pPr>
            <a:r>
              <a:rPr lang="en-US" sz="3000">
                <a:solidFill>
                  <a:srgbClr val="000000"/>
                </a:solidFill>
                <a:latin typeface="Montserrat"/>
                <a:ea typeface="Montserrat"/>
                <a:cs typeface="Montserrat"/>
                <a:sym typeface="Montserrat"/>
              </a:rPr>
              <a:t>Các nghiên cứu liên quan </a:t>
            </a:r>
          </a:p>
          <a:p>
            <a:pPr algn="l" marL="0" indent="0" lvl="0">
              <a:lnSpc>
                <a:spcPts val="6600"/>
              </a:lnSpc>
            </a:pPr>
            <a:r>
              <a:rPr lang="en-US" sz="3000">
                <a:solidFill>
                  <a:srgbClr val="000000"/>
                </a:solidFill>
                <a:latin typeface="Montserrat"/>
                <a:ea typeface="Montserrat"/>
                <a:cs typeface="Montserrat"/>
                <a:sym typeface="Montserrat"/>
              </a:rPr>
              <a:t>Kết luận</a:t>
            </a:r>
          </a:p>
          <a:p>
            <a:pPr algn="l">
              <a:lnSpc>
                <a:spcPts val="6600"/>
              </a:lnSpc>
            </a:pPr>
            <a:r>
              <a:rPr lang="en-US" sz="3000">
                <a:solidFill>
                  <a:srgbClr val="000000"/>
                </a:solidFill>
                <a:latin typeface="Montserrat"/>
                <a:ea typeface="Montserrat"/>
                <a:cs typeface="Montserrat"/>
                <a:sym typeface="Montserrat"/>
              </a:rPr>
              <a:t>Trích dẫn</a:t>
            </a:r>
          </a:p>
        </p:txBody>
      </p:sp>
      <p:sp>
        <p:nvSpPr>
          <p:cNvPr name="TextBox 41" id="41"/>
          <p:cNvSpPr txBox="true"/>
          <p:nvPr/>
        </p:nvSpPr>
        <p:spPr>
          <a:xfrm rot="0">
            <a:off x="9908024" y="1158109"/>
            <a:ext cx="757174" cy="7448550"/>
          </a:xfrm>
          <a:prstGeom prst="rect">
            <a:avLst/>
          </a:prstGeom>
        </p:spPr>
        <p:txBody>
          <a:bodyPr anchor="t" rtlCol="false" tIns="0" lIns="0" bIns="0" rIns="0">
            <a:spAutoFit/>
          </a:bodyPr>
          <a:lstStyle/>
          <a:p>
            <a:pPr algn="l">
              <a:lnSpc>
                <a:spcPts val="6600"/>
              </a:lnSpc>
            </a:pPr>
            <a:r>
              <a:rPr lang="en-US" sz="3000" b="true">
                <a:solidFill>
                  <a:srgbClr val="FFFFFF"/>
                </a:solidFill>
                <a:latin typeface="Montserrat Bold"/>
                <a:ea typeface="Montserrat Bold"/>
                <a:cs typeface="Montserrat Bold"/>
                <a:sym typeface="Montserrat Bold"/>
              </a:rPr>
              <a:t>01.</a:t>
            </a:r>
          </a:p>
          <a:p>
            <a:pPr algn="l">
              <a:lnSpc>
                <a:spcPts val="6600"/>
              </a:lnSpc>
            </a:pPr>
            <a:r>
              <a:rPr lang="en-US" sz="3000" b="true">
                <a:solidFill>
                  <a:srgbClr val="FFFFFF"/>
                </a:solidFill>
                <a:latin typeface="Montserrat Bold"/>
                <a:ea typeface="Montserrat Bold"/>
                <a:cs typeface="Montserrat Bold"/>
                <a:sym typeface="Montserrat Bold"/>
              </a:rPr>
              <a:t>02.</a:t>
            </a:r>
          </a:p>
          <a:p>
            <a:pPr algn="l">
              <a:lnSpc>
                <a:spcPts val="6600"/>
              </a:lnSpc>
            </a:pPr>
            <a:r>
              <a:rPr lang="en-US" sz="3000" b="true">
                <a:solidFill>
                  <a:srgbClr val="FFFFFF"/>
                </a:solidFill>
                <a:latin typeface="Montserrat Bold"/>
                <a:ea typeface="Montserrat Bold"/>
                <a:cs typeface="Montserrat Bold"/>
                <a:sym typeface="Montserrat Bold"/>
              </a:rPr>
              <a:t>03.</a:t>
            </a:r>
          </a:p>
          <a:p>
            <a:pPr algn="l">
              <a:lnSpc>
                <a:spcPts val="6600"/>
              </a:lnSpc>
            </a:pPr>
            <a:r>
              <a:rPr lang="en-US" sz="3000" b="true">
                <a:solidFill>
                  <a:srgbClr val="FFFFFF"/>
                </a:solidFill>
                <a:latin typeface="Montserrat Bold"/>
                <a:ea typeface="Montserrat Bold"/>
                <a:cs typeface="Montserrat Bold"/>
                <a:sym typeface="Montserrat Bold"/>
              </a:rPr>
              <a:t>04.</a:t>
            </a:r>
          </a:p>
          <a:p>
            <a:pPr algn="l">
              <a:lnSpc>
                <a:spcPts val="6600"/>
              </a:lnSpc>
            </a:pPr>
            <a:r>
              <a:rPr lang="en-US" sz="3000" b="true">
                <a:solidFill>
                  <a:srgbClr val="FFFFFF"/>
                </a:solidFill>
                <a:latin typeface="Montserrat Bold"/>
                <a:ea typeface="Montserrat Bold"/>
                <a:cs typeface="Montserrat Bold"/>
                <a:sym typeface="Montserrat Bold"/>
              </a:rPr>
              <a:t>05.</a:t>
            </a:r>
          </a:p>
          <a:p>
            <a:pPr algn="l">
              <a:lnSpc>
                <a:spcPts val="6600"/>
              </a:lnSpc>
            </a:pPr>
            <a:r>
              <a:rPr lang="en-US" sz="3000" b="true">
                <a:solidFill>
                  <a:srgbClr val="FFFFFF"/>
                </a:solidFill>
                <a:latin typeface="Montserrat Bold"/>
                <a:ea typeface="Montserrat Bold"/>
                <a:cs typeface="Montserrat Bold"/>
                <a:sym typeface="Montserrat Bold"/>
              </a:rPr>
              <a:t>06.</a:t>
            </a:r>
          </a:p>
          <a:p>
            <a:pPr algn="l">
              <a:lnSpc>
                <a:spcPts val="6600"/>
              </a:lnSpc>
            </a:pPr>
            <a:r>
              <a:rPr lang="en-US" sz="3000" b="true">
                <a:solidFill>
                  <a:srgbClr val="FFFFFF"/>
                </a:solidFill>
                <a:latin typeface="Montserrat Bold"/>
                <a:ea typeface="Montserrat Bold"/>
                <a:cs typeface="Montserrat Bold"/>
                <a:sym typeface="Montserrat Bold"/>
              </a:rPr>
              <a:t>07.</a:t>
            </a:r>
          </a:p>
          <a:p>
            <a:pPr algn="l">
              <a:lnSpc>
                <a:spcPts val="6600"/>
              </a:lnSpc>
            </a:pPr>
            <a:r>
              <a:rPr lang="en-US" sz="3000" b="true">
                <a:solidFill>
                  <a:srgbClr val="FFFFFF"/>
                </a:solidFill>
                <a:latin typeface="Montserrat Bold"/>
                <a:ea typeface="Montserrat Bold"/>
                <a:cs typeface="Montserrat Bold"/>
                <a:sym typeface="Montserrat Bold"/>
              </a:rPr>
              <a:t>08.</a:t>
            </a:r>
          </a:p>
          <a:p>
            <a:pPr algn="l">
              <a:lnSpc>
                <a:spcPts val="6600"/>
              </a:lnSpc>
            </a:pPr>
            <a:r>
              <a:rPr lang="en-US" sz="3000" b="true">
                <a:solidFill>
                  <a:srgbClr val="FFFFFF"/>
                </a:solidFill>
                <a:latin typeface="Montserrat Bold"/>
                <a:ea typeface="Montserrat Bold"/>
                <a:cs typeface="Montserrat Bold"/>
                <a:sym typeface="Montserrat Bold"/>
              </a:rPr>
              <a:t>09.</a:t>
            </a:r>
          </a:p>
        </p:txBody>
      </p:sp>
      <p:sp>
        <p:nvSpPr>
          <p:cNvPr name="TextBox 42" id="42"/>
          <p:cNvSpPr txBox="true"/>
          <p:nvPr/>
        </p:nvSpPr>
        <p:spPr>
          <a:xfrm rot="0">
            <a:off x="1294702" y="1297234"/>
            <a:ext cx="5268708" cy="2053579"/>
          </a:xfrm>
          <a:prstGeom prst="rect">
            <a:avLst/>
          </a:prstGeom>
        </p:spPr>
        <p:txBody>
          <a:bodyPr anchor="t" rtlCol="false" tIns="0" lIns="0" bIns="0" rIns="0">
            <a:spAutoFit/>
          </a:bodyPr>
          <a:lstStyle/>
          <a:p>
            <a:pPr algn="l">
              <a:lnSpc>
                <a:spcPts val="8280"/>
              </a:lnSpc>
            </a:pPr>
            <a:r>
              <a:rPr lang="en-US" sz="6000" b="true">
                <a:solidFill>
                  <a:srgbClr val="000000"/>
                </a:solidFill>
                <a:latin typeface="Montserrat Bold"/>
                <a:ea typeface="Montserrat Bold"/>
                <a:cs typeface="Montserrat Bold"/>
                <a:sym typeface="Montserrat Bold"/>
              </a:rPr>
              <a:t>Contents of The Report</a:t>
            </a:r>
          </a:p>
        </p:txBody>
      </p:sp>
      <p:sp>
        <p:nvSpPr>
          <p:cNvPr name="TextBox 43" id="43"/>
          <p:cNvSpPr txBox="true"/>
          <p:nvPr/>
        </p:nvSpPr>
        <p:spPr>
          <a:xfrm rot="0">
            <a:off x="14691490" y="685634"/>
            <a:ext cx="2998320" cy="304800"/>
          </a:xfrm>
          <a:prstGeom prst="rect">
            <a:avLst/>
          </a:prstGeom>
        </p:spPr>
        <p:txBody>
          <a:bodyPr anchor="t" rtlCol="false" tIns="0" lIns="0" bIns="0" rIns="0">
            <a:spAutoFit/>
          </a:bodyPr>
          <a:lstStyle/>
          <a:p>
            <a:pPr algn="l">
              <a:lnSpc>
                <a:spcPts val="2400"/>
              </a:lnSpc>
            </a:pPr>
            <a:r>
              <a:rPr lang="en-US" sz="2000" b="true">
                <a:solidFill>
                  <a:srgbClr val="000000"/>
                </a:solidFill>
                <a:latin typeface="Montserrat Bold"/>
                <a:ea typeface="Montserrat Bold"/>
                <a:cs typeface="Montserrat Bold"/>
                <a:sym typeface="Montserrat Bold"/>
              </a:rPr>
              <a:t>ZERO</a:t>
            </a:r>
          </a:p>
        </p:txBody>
      </p:sp>
    </p:spTree>
  </p:cSld>
  <p:clrMapOvr>
    <a:masterClrMapping/>
  </p:clrMapOvr>
</p:sld>
</file>

<file path=ppt/slides/slide3.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1028700" y="933450"/>
            <a:ext cx="16230600" cy="1005840"/>
          </a:xfrm>
          <a:prstGeom prst="rect">
            <a:avLst/>
          </a:prstGeom>
        </p:spPr>
        <p:txBody>
          <a:bodyPr anchor="t" rtlCol="false" tIns="0" lIns="0" bIns="0" rIns="0">
            <a:spAutoFit/>
          </a:bodyPr>
          <a:lstStyle/>
          <a:p>
            <a:pPr algn="l">
              <a:lnSpc>
                <a:spcPts val="8280"/>
              </a:lnSpc>
            </a:pPr>
            <a:r>
              <a:rPr lang="en-US" sz="6000" b="true">
                <a:solidFill>
                  <a:srgbClr val="000000"/>
                </a:solidFill>
                <a:latin typeface="Montserrat Bold"/>
                <a:ea typeface="Montserrat Bold"/>
                <a:cs typeface="Montserrat Bold"/>
                <a:sym typeface="Montserrat Bold"/>
              </a:rPr>
              <a:t>1. Bối cả</a:t>
            </a:r>
            <a:r>
              <a:rPr lang="en-US" sz="6000" b="true">
                <a:solidFill>
                  <a:srgbClr val="000000"/>
                </a:solidFill>
                <a:latin typeface="Montserrat Bold"/>
                <a:ea typeface="Montserrat Bold"/>
                <a:cs typeface="Montserrat Bold"/>
                <a:sym typeface="Montserrat Bold"/>
              </a:rPr>
              <a:t>nh và phân tích vấn đề</a:t>
            </a:r>
          </a:p>
        </p:txBody>
      </p:sp>
      <p:sp>
        <p:nvSpPr>
          <p:cNvPr name="TextBox 3" id="3"/>
          <p:cNvSpPr txBox="true"/>
          <p:nvPr/>
        </p:nvSpPr>
        <p:spPr>
          <a:xfrm rot="0">
            <a:off x="1038225" y="2147570"/>
            <a:ext cx="16230600" cy="5934710"/>
          </a:xfrm>
          <a:prstGeom prst="rect">
            <a:avLst/>
          </a:prstGeom>
        </p:spPr>
        <p:txBody>
          <a:bodyPr anchor="t" rtlCol="false" tIns="0" lIns="0" bIns="0" rIns="0">
            <a:spAutoFit/>
          </a:bodyPr>
          <a:lstStyle/>
          <a:p>
            <a:pPr algn="l">
              <a:lnSpc>
                <a:spcPts val="3639"/>
              </a:lnSpc>
            </a:pPr>
            <a:r>
              <a:rPr lang="en-US" sz="2599">
                <a:solidFill>
                  <a:srgbClr val="000000"/>
                </a:solidFill>
                <a:latin typeface="Canva Sans"/>
                <a:ea typeface="Canva Sans"/>
                <a:cs typeface="Canva Sans"/>
                <a:sym typeface="Canva Sans"/>
              </a:rPr>
              <a:t>Hầu hết các </a:t>
            </a:r>
            <a:r>
              <a:rPr lang="en-US" sz="2599" b="true">
                <a:solidFill>
                  <a:srgbClr val="000000"/>
                </a:solidFill>
                <a:latin typeface="Canva Sans Bold"/>
                <a:ea typeface="Canva Sans Bold"/>
                <a:cs typeface="Canva Sans Bold"/>
                <a:sym typeface="Canva Sans Bold"/>
              </a:rPr>
              <a:t>mô hình AI </a:t>
            </a:r>
            <a:r>
              <a:rPr lang="en-US" sz="2599">
                <a:solidFill>
                  <a:srgbClr val="000000"/>
                </a:solidFill>
                <a:latin typeface="Canva Sans"/>
                <a:ea typeface="Canva Sans"/>
                <a:cs typeface="Canva Sans"/>
                <a:sym typeface="Canva Sans"/>
              </a:rPr>
              <a:t>và </a:t>
            </a:r>
            <a:r>
              <a:rPr lang="en-US" sz="2599" b="true">
                <a:solidFill>
                  <a:srgbClr val="000000"/>
                </a:solidFill>
                <a:latin typeface="Canva Sans Bold"/>
                <a:ea typeface="Canva Sans Bold"/>
                <a:cs typeface="Canva Sans Bold"/>
                <a:sym typeface="Canva Sans Bold"/>
              </a:rPr>
              <a:t>thuật toán tìm kiếm</a:t>
            </a:r>
            <a:r>
              <a:rPr lang="en-US" sz="2599">
                <a:solidFill>
                  <a:srgbClr val="000000"/>
                </a:solidFill>
                <a:latin typeface="Canva Sans"/>
                <a:ea typeface="Canva Sans"/>
                <a:cs typeface="Canva Sans"/>
                <a:sym typeface="Canva Sans"/>
              </a:rPr>
              <a:t> đều dựa vào phương pháp dựa trên</a:t>
            </a:r>
            <a:r>
              <a:rPr lang="en-US" sz="2599" b="true">
                <a:solidFill>
                  <a:srgbClr val="000000"/>
                </a:solidFill>
                <a:latin typeface="Canva Sans Bold"/>
                <a:ea typeface="Canva Sans Bold"/>
                <a:cs typeface="Canva Sans Bold"/>
                <a:sym typeface="Canva Sans Bold"/>
              </a:rPr>
              <a:t> từ khóa</a:t>
            </a:r>
            <a:r>
              <a:rPr lang="en-US" sz="2599">
                <a:solidFill>
                  <a:srgbClr val="000000"/>
                </a:solidFill>
                <a:latin typeface="Canva Sans"/>
                <a:ea typeface="Canva Sans"/>
                <a:cs typeface="Canva Sans"/>
                <a:sym typeface="Canva Sans"/>
              </a:rPr>
              <a:t>, hạn chế khả năng nắm bắt ý định tinh tế của người dùng.</a:t>
            </a:r>
          </a:p>
          <a:p>
            <a:pPr algn="l">
              <a:lnSpc>
                <a:spcPts val="3639"/>
              </a:lnSpc>
            </a:pPr>
          </a:p>
          <a:p>
            <a:pPr algn="l">
              <a:lnSpc>
                <a:spcPts val="3639"/>
              </a:lnSpc>
            </a:pPr>
            <a:r>
              <a:rPr lang="en-US" sz="2599">
                <a:solidFill>
                  <a:srgbClr val="000000"/>
                </a:solidFill>
                <a:latin typeface="Canva Sans"/>
                <a:ea typeface="Canva Sans"/>
                <a:cs typeface="Canva Sans"/>
                <a:sym typeface="Canva Sans"/>
              </a:rPr>
              <a:t> ▶ Các mô hình ngôn ngữ lớn (LLMs) thường chỉ được sử dụng ở </a:t>
            </a:r>
            <a:r>
              <a:rPr lang="en-US" sz="2599" b="true">
                <a:solidFill>
                  <a:srgbClr val="000000"/>
                </a:solidFill>
                <a:latin typeface="Canva Sans Bold"/>
                <a:ea typeface="Canva Sans Bold"/>
                <a:cs typeface="Canva Sans Bold"/>
                <a:sym typeface="Canva Sans Bold"/>
              </a:rPr>
              <a:t>giai đoạn cuối </a:t>
            </a:r>
            <a:r>
              <a:rPr lang="en-US" sz="2599">
                <a:solidFill>
                  <a:srgbClr val="000000"/>
                </a:solidFill>
                <a:latin typeface="Canva Sans"/>
                <a:ea typeface="Canva Sans"/>
                <a:cs typeface="Canva Sans"/>
                <a:sym typeface="Canva Sans"/>
              </a:rPr>
              <a:t>để tạo ra lời giải thích, thay vì tăng cường khả năng suy luận trong toàn bộ quy trình.</a:t>
            </a:r>
          </a:p>
          <a:p>
            <a:pPr algn="l">
              <a:lnSpc>
                <a:spcPts val="3639"/>
              </a:lnSpc>
            </a:pPr>
            <a:r>
              <a:rPr lang="en-US" sz="2599">
                <a:solidFill>
                  <a:srgbClr val="000000"/>
                </a:solidFill>
                <a:latin typeface="Canva Sans"/>
                <a:ea typeface="Canva Sans"/>
                <a:cs typeface="Canva Sans"/>
                <a:sym typeface="Canva Sans"/>
              </a:rPr>
              <a:t> ▶ LLMs cung cấp sự </a:t>
            </a:r>
            <a:r>
              <a:rPr lang="en-US" sz="2599" b="true">
                <a:solidFill>
                  <a:srgbClr val="000000"/>
                </a:solidFill>
                <a:latin typeface="Canva Sans Bold"/>
                <a:ea typeface="Canva Sans Bold"/>
                <a:cs typeface="Canva Sans Bold"/>
                <a:sym typeface="Canva Sans Bold"/>
              </a:rPr>
              <a:t>hiểu ngữ cảnh chung</a:t>
            </a:r>
            <a:r>
              <a:rPr lang="en-US" sz="2599">
                <a:solidFill>
                  <a:srgbClr val="000000"/>
                </a:solidFill>
                <a:latin typeface="Canva Sans"/>
                <a:ea typeface="Canva Sans"/>
                <a:cs typeface="Canva Sans"/>
                <a:sym typeface="Canva Sans"/>
              </a:rPr>
              <a:t> nhưng gặp khó khăn trong việc nắm bắt ý định cụ thể của người dùng trong các </a:t>
            </a:r>
            <a:r>
              <a:rPr lang="en-US" sz="2599" b="true">
                <a:solidFill>
                  <a:srgbClr val="000000"/>
                </a:solidFill>
                <a:latin typeface="Canva Sans Bold"/>
                <a:ea typeface="Canva Sans Bold"/>
                <a:cs typeface="Canva Sans Bold"/>
                <a:sym typeface="Canva Sans Bold"/>
              </a:rPr>
              <a:t>môi trường đa phương thức, giàu ngữ cảnh</a:t>
            </a:r>
            <a:r>
              <a:rPr lang="en-US" sz="2599">
                <a:solidFill>
                  <a:srgbClr val="000000"/>
                </a:solidFill>
                <a:latin typeface="Canva Sans"/>
                <a:ea typeface="Canva Sans"/>
                <a:cs typeface="Canva Sans"/>
                <a:sym typeface="Canva Sans"/>
              </a:rPr>
              <a:t> (ví dụ: văn bản, hình ảnh, giọng nó</a:t>
            </a:r>
            <a:r>
              <a:rPr lang="en-US" sz="2599">
                <a:solidFill>
                  <a:srgbClr val="000000"/>
                </a:solidFill>
                <a:latin typeface="Canva Sans"/>
                <a:ea typeface="Canva Sans"/>
                <a:cs typeface="Canva Sans"/>
                <a:sym typeface="Canva Sans"/>
              </a:rPr>
              <a:t>i).</a:t>
            </a:r>
          </a:p>
          <a:p>
            <a:pPr algn="l">
              <a:lnSpc>
                <a:spcPts val="3639"/>
              </a:lnSpc>
            </a:pPr>
          </a:p>
          <a:p>
            <a:pPr algn="l">
              <a:lnSpc>
                <a:spcPts val="3639"/>
              </a:lnSpc>
            </a:pPr>
            <a:r>
              <a:rPr lang="en-US" sz="2599">
                <a:solidFill>
                  <a:srgbClr val="000000"/>
                </a:solidFill>
                <a:latin typeface="Canva Sans"/>
                <a:ea typeface="Canva Sans"/>
                <a:cs typeface="Canva Sans"/>
                <a:sym typeface="Canva Sans"/>
              </a:rPr>
              <a:t> </a:t>
            </a:r>
            <a:r>
              <a:rPr lang="en-US" sz="2599">
                <a:solidFill>
                  <a:srgbClr val="000000"/>
                </a:solidFill>
                <a:latin typeface="Canva Sans"/>
                <a:ea typeface="Canva Sans"/>
                <a:cs typeface="Canva Sans"/>
                <a:sym typeface="Canva Sans"/>
              </a:rPr>
              <a:t>▶ Các tuyên bố hỗ trợ nhấn mạnh sự cần thiết phải hiểu rõ ý định người dùng hơn:</a:t>
            </a:r>
          </a:p>
          <a:p>
            <a:pPr algn="l" marL="2245349" indent="-449070" lvl="4">
              <a:lnSpc>
                <a:spcPts val="3639"/>
              </a:lnSpc>
              <a:buAutoNum type="arabicPeriod" startAt="1"/>
            </a:pPr>
            <a:r>
              <a:rPr lang="en-US" sz="2599">
                <a:solidFill>
                  <a:srgbClr val="000000"/>
                </a:solidFill>
                <a:latin typeface="Canva Sans"/>
                <a:ea typeface="Canva Sans"/>
                <a:cs typeface="Canva Sans"/>
                <a:sym typeface="Canva Sans"/>
              </a:rPr>
              <a:t> “Các hệ thống AI không thể suy ra ý định tinh tế của người dùng sẽ luôn thiếu khả năng thực sự hữu ích” (MIT Technology Review, 2023, giả định).</a:t>
            </a:r>
          </a:p>
          <a:p>
            <a:pPr algn="l" marL="2245349" indent="-449070" lvl="4">
              <a:lnSpc>
                <a:spcPts val="3639"/>
              </a:lnSpc>
              <a:buAutoNum type="arabicPeriod" startAt="1"/>
            </a:pPr>
            <a:r>
              <a:rPr lang="en-US" sz="2599">
                <a:solidFill>
                  <a:srgbClr val="000000"/>
                </a:solidFill>
                <a:latin typeface="Canva Sans"/>
                <a:ea typeface="Canva Sans"/>
                <a:cs typeface="Canva Sans"/>
                <a:sym typeface="Canva Sans"/>
              </a:rPr>
              <a:t> “Các hệ thống gợi ý hiện đại gặp khó khăn trong việc tổng quát hóa trong các môi trường đa phương thức, giàu ngữ cảnh” (ACM RecSys, 2022, giả định).</a:t>
            </a: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1028700" y="933450"/>
            <a:ext cx="16230600" cy="1005840"/>
          </a:xfrm>
          <a:prstGeom prst="rect">
            <a:avLst/>
          </a:prstGeom>
        </p:spPr>
        <p:txBody>
          <a:bodyPr anchor="t" rtlCol="false" tIns="0" lIns="0" bIns="0" rIns="0">
            <a:spAutoFit/>
          </a:bodyPr>
          <a:lstStyle/>
          <a:p>
            <a:pPr algn="l">
              <a:lnSpc>
                <a:spcPts val="8280"/>
              </a:lnSpc>
            </a:pPr>
            <a:r>
              <a:rPr lang="en-US" sz="6000" b="true">
                <a:solidFill>
                  <a:srgbClr val="000000"/>
                </a:solidFill>
                <a:latin typeface="Montserrat Bold"/>
                <a:ea typeface="Montserrat Bold"/>
                <a:cs typeface="Montserrat Bold"/>
                <a:sym typeface="Montserrat Bold"/>
              </a:rPr>
              <a:t>2. Giải</a:t>
            </a:r>
            <a:r>
              <a:rPr lang="en-US" sz="6000" b="true">
                <a:solidFill>
                  <a:srgbClr val="000000"/>
                </a:solidFill>
                <a:latin typeface="Montserrat Bold"/>
                <a:ea typeface="Montserrat Bold"/>
                <a:cs typeface="Montserrat Bold"/>
                <a:sym typeface="Montserrat Bold"/>
              </a:rPr>
              <a:t> pháp đề xuất</a:t>
            </a:r>
          </a:p>
        </p:txBody>
      </p:sp>
      <p:sp>
        <p:nvSpPr>
          <p:cNvPr name="TextBox 3" id="3"/>
          <p:cNvSpPr txBox="true"/>
          <p:nvPr/>
        </p:nvSpPr>
        <p:spPr>
          <a:xfrm rot="0">
            <a:off x="1047750" y="2409190"/>
            <a:ext cx="16230600" cy="6849110"/>
          </a:xfrm>
          <a:prstGeom prst="rect">
            <a:avLst/>
          </a:prstGeom>
        </p:spPr>
        <p:txBody>
          <a:bodyPr anchor="t" rtlCol="false" tIns="0" lIns="0" bIns="0" rIns="0">
            <a:spAutoFit/>
          </a:bodyPr>
          <a:lstStyle/>
          <a:p>
            <a:pPr algn="l">
              <a:lnSpc>
                <a:spcPts val="3639"/>
              </a:lnSpc>
            </a:pPr>
            <a:r>
              <a:rPr lang="en-US" sz="2599">
                <a:solidFill>
                  <a:srgbClr val="000000"/>
                </a:solidFill>
                <a:latin typeface="Canva Sans"/>
                <a:ea typeface="Canva Sans"/>
                <a:cs typeface="Canva Sans"/>
                <a:sym typeface="Canva Sans"/>
              </a:rPr>
              <a:t>Đã xác đị</a:t>
            </a:r>
            <a:r>
              <a:rPr lang="en-US" sz="2599">
                <a:solidFill>
                  <a:srgbClr val="000000"/>
                </a:solidFill>
                <a:latin typeface="Canva Sans"/>
                <a:ea typeface="Canva Sans"/>
                <a:cs typeface="Canva Sans"/>
                <a:sym typeface="Canva Sans"/>
              </a:rPr>
              <a:t>nh </a:t>
            </a:r>
            <a:r>
              <a:rPr lang="en-US" sz="2599">
                <a:solidFill>
                  <a:srgbClr val="000000"/>
                </a:solidFill>
                <a:latin typeface="Canva Sans"/>
                <a:ea typeface="Canva Sans"/>
                <a:cs typeface="Canva Sans"/>
                <a:sym typeface="Canva Sans"/>
              </a:rPr>
              <a:t>k</a:t>
            </a:r>
            <a:r>
              <a:rPr lang="en-US" sz="2599">
                <a:solidFill>
                  <a:srgbClr val="000000"/>
                </a:solidFill>
                <a:latin typeface="Canva Sans"/>
                <a:ea typeface="Canva Sans"/>
                <a:cs typeface="Canva Sans"/>
                <a:sym typeface="Canva Sans"/>
              </a:rPr>
              <a:t>ho</a:t>
            </a:r>
            <a:r>
              <a:rPr lang="en-US" sz="2599">
                <a:solidFill>
                  <a:srgbClr val="000000"/>
                </a:solidFill>
                <a:latin typeface="Canva Sans"/>
                <a:ea typeface="Canva Sans"/>
                <a:cs typeface="Canva Sans"/>
                <a:sym typeface="Canva Sans"/>
              </a:rPr>
              <a:t>ả</a:t>
            </a:r>
            <a:r>
              <a:rPr lang="en-US" sz="2599">
                <a:solidFill>
                  <a:srgbClr val="000000"/>
                </a:solidFill>
                <a:latin typeface="Canva Sans"/>
                <a:ea typeface="Canva Sans"/>
                <a:cs typeface="Canva Sans"/>
                <a:sym typeface="Canva Sans"/>
              </a:rPr>
              <a:t>n</a:t>
            </a:r>
            <a:r>
              <a:rPr lang="en-US" sz="2599">
                <a:solidFill>
                  <a:srgbClr val="000000"/>
                </a:solidFill>
                <a:latin typeface="Canva Sans"/>
                <a:ea typeface="Canva Sans"/>
                <a:cs typeface="Canva Sans"/>
                <a:sym typeface="Canva Sans"/>
              </a:rPr>
              <a:t>g</a:t>
            </a:r>
            <a:r>
              <a:rPr lang="en-US" sz="2599">
                <a:solidFill>
                  <a:srgbClr val="000000"/>
                </a:solidFill>
                <a:latin typeface="Canva Sans"/>
                <a:ea typeface="Canva Sans"/>
                <a:cs typeface="Canva Sans"/>
                <a:sym typeface="Canva Sans"/>
              </a:rPr>
              <a:t> t</a:t>
            </a:r>
            <a:r>
              <a:rPr lang="en-US" sz="2599">
                <a:solidFill>
                  <a:srgbClr val="000000"/>
                </a:solidFill>
                <a:latin typeface="Canva Sans"/>
                <a:ea typeface="Canva Sans"/>
                <a:cs typeface="Canva Sans"/>
                <a:sym typeface="Canva Sans"/>
              </a:rPr>
              <a:t>rống trong</a:t>
            </a:r>
            <a:r>
              <a:rPr lang="en-US" sz="2599">
                <a:solidFill>
                  <a:srgbClr val="000000"/>
                </a:solidFill>
                <a:latin typeface="Canva Sans"/>
                <a:ea typeface="Canva Sans"/>
                <a:cs typeface="Canva Sans"/>
                <a:sym typeface="Canva Sans"/>
              </a:rPr>
              <a:t> </a:t>
            </a:r>
            <a:r>
              <a:rPr lang="en-US" sz="2599">
                <a:solidFill>
                  <a:srgbClr val="000000"/>
                </a:solidFill>
                <a:latin typeface="Canva Sans"/>
                <a:ea typeface="Canva Sans"/>
                <a:cs typeface="Canva Sans"/>
                <a:sym typeface="Canva Sans"/>
              </a:rPr>
              <a:t>các</a:t>
            </a:r>
            <a:r>
              <a:rPr lang="en-US" sz="2599">
                <a:solidFill>
                  <a:srgbClr val="000000"/>
                </a:solidFill>
                <a:latin typeface="Canva Sans"/>
                <a:ea typeface="Canva Sans"/>
                <a:cs typeface="Canva Sans"/>
                <a:sym typeface="Canva Sans"/>
              </a:rPr>
              <a:t> h</a:t>
            </a:r>
            <a:r>
              <a:rPr lang="en-US" sz="2599">
                <a:solidFill>
                  <a:srgbClr val="000000"/>
                </a:solidFill>
                <a:latin typeface="Canva Sans"/>
                <a:ea typeface="Canva Sans"/>
                <a:cs typeface="Canva Sans"/>
                <a:sym typeface="Canva Sans"/>
              </a:rPr>
              <a:t>ệ thống AI hiện tại và đề xuất </a:t>
            </a:r>
            <a:r>
              <a:rPr lang="en-US" sz="2599" b="true">
                <a:solidFill>
                  <a:srgbClr val="000000"/>
                </a:solidFill>
                <a:latin typeface="Canva Sans Bold"/>
                <a:ea typeface="Canva Sans Bold"/>
                <a:cs typeface="Canva Sans Bold"/>
                <a:sym typeface="Canva Sans Bold"/>
              </a:rPr>
              <a:t>một giả thuyết mới</a:t>
            </a:r>
            <a:r>
              <a:rPr lang="en-US" sz="2599">
                <a:solidFill>
                  <a:srgbClr val="000000"/>
                </a:solidFill>
                <a:latin typeface="Canva Sans"/>
                <a:ea typeface="Canva Sans"/>
                <a:cs typeface="Canva Sans"/>
                <a:sym typeface="Canva Sans"/>
              </a:rPr>
              <a:t>:</a:t>
            </a:r>
          </a:p>
          <a:p>
            <a:pPr algn="l">
              <a:lnSpc>
                <a:spcPts val="3639"/>
              </a:lnSpc>
            </a:pPr>
          </a:p>
          <a:p>
            <a:pPr algn="l" marL="561337" indent="-280669" lvl="1">
              <a:lnSpc>
                <a:spcPts val="3639"/>
              </a:lnSpc>
              <a:buAutoNum type="arabicPeriod" startAt="1"/>
            </a:pPr>
            <a:r>
              <a:rPr lang="en-US" b="true" sz="2599">
                <a:solidFill>
                  <a:srgbClr val="000000"/>
                </a:solidFill>
                <a:latin typeface="Canva Sans Bold"/>
                <a:ea typeface="Canva Sans Bold"/>
                <a:cs typeface="Canva Sans Bold"/>
                <a:sym typeface="Canva Sans Bold"/>
              </a:rPr>
              <a:t>Mô hình hóa ngữ cảnh nhạy cảm với ý định sớm hơn:</a:t>
            </a:r>
            <a:r>
              <a:rPr lang="en-US" sz="2599">
                <a:solidFill>
                  <a:srgbClr val="000000"/>
                </a:solidFill>
                <a:latin typeface="Canva Sans"/>
                <a:ea typeface="Canva Sans"/>
                <a:cs typeface="Canva Sans"/>
                <a:sym typeface="Canva Sans"/>
              </a:rPr>
              <a:t> Thay vì chỉ dựa vào từ khóa, hệ thống sẽ phân tích ý định người dùng ngay từ đầu, sử dụng các kỹ thuật như phân loại ý định và nhúng ngữ cảnh câu. (1)</a:t>
            </a:r>
          </a:p>
          <a:p>
            <a:pPr algn="l" marL="561337" indent="-280669" lvl="1">
              <a:lnSpc>
                <a:spcPts val="3639"/>
              </a:lnSpc>
              <a:buAutoNum type="arabicPeriod" startAt="1"/>
            </a:pPr>
            <a:r>
              <a:rPr lang="en-US" b="true" sz="2599">
                <a:solidFill>
                  <a:srgbClr val="000000"/>
                </a:solidFill>
                <a:latin typeface="Canva Sans Bold"/>
                <a:ea typeface="Canva Sans Bold"/>
                <a:cs typeface="Canva Sans Bold"/>
                <a:sym typeface="Canva Sans Bold"/>
              </a:rPr>
              <a:t>Loại bỏ multimodal embeddings và reasoning beyond keywords:</a:t>
            </a:r>
            <a:r>
              <a:rPr lang="en-US" sz="2599">
                <a:solidFill>
                  <a:srgbClr val="000000"/>
                </a:solidFill>
                <a:latin typeface="Canva Sans"/>
                <a:ea typeface="Canva Sans"/>
                <a:cs typeface="Canva Sans"/>
                <a:sym typeface="Canva Sans"/>
              </a:rPr>
              <a:t> Thay vì chỉ kết hợp văn bản và hình ảnh, giải pháp tập trung vào việc sử dụng multimodal embedding để hiểu ý định sâu hơn. (2)</a:t>
            </a:r>
          </a:p>
          <a:p>
            <a:pPr algn="l">
              <a:lnSpc>
                <a:spcPts val="3639"/>
              </a:lnSpc>
            </a:pPr>
          </a:p>
          <a:p>
            <a:pPr algn="l">
              <a:lnSpc>
                <a:spcPts val="3639"/>
              </a:lnSpc>
            </a:pPr>
            <a:r>
              <a:rPr lang="en-US" sz="2599">
                <a:solidFill>
                  <a:srgbClr val="000000"/>
                </a:solidFill>
                <a:latin typeface="Canva Sans"/>
                <a:ea typeface="Canva Sans"/>
                <a:cs typeface="Canva Sans"/>
                <a:sym typeface="Canva Sans"/>
              </a:rPr>
              <a:t>Trích (1): Ví dụ, bài viết </a:t>
            </a:r>
            <a:r>
              <a:rPr lang="en-US" sz="2599" u="sng">
                <a:solidFill>
                  <a:srgbClr val="000000"/>
                </a:solidFill>
                <a:latin typeface="Canva Sans"/>
                <a:ea typeface="Canva Sans"/>
                <a:cs typeface="Canva Sans"/>
                <a:sym typeface="Canva Sans"/>
                <a:hlinkClick r:id="rId2" tooltip="https://www.sciencedirect.com/science/article/pii/S0925231223011773"/>
              </a:rPr>
              <a:t>Intent recognition model based on sequential information and sentence features</a:t>
            </a:r>
            <a:r>
              <a:rPr lang="en-US" sz="2599">
                <a:solidFill>
                  <a:srgbClr val="000000"/>
                </a:solidFill>
                <a:latin typeface="Canva Sans"/>
                <a:ea typeface="Canva Sans"/>
                <a:cs typeface="Canva Sans"/>
                <a:sym typeface="Canva Sans"/>
              </a:rPr>
              <a:t> đề xuất mô hình sử dụng CNN, BILSTM, và BERT để cải thiện hiệu suất nhận diện ý định, tận dụng thông tin tuần tự và cấu trúc </a:t>
            </a:r>
          </a:p>
          <a:p>
            <a:pPr algn="l">
              <a:lnSpc>
                <a:spcPts val="3639"/>
              </a:lnSpc>
            </a:pPr>
          </a:p>
          <a:p>
            <a:pPr algn="l">
              <a:lnSpc>
                <a:spcPts val="3639"/>
              </a:lnSpc>
            </a:pPr>
            <a:r>
              <a:rPr lang="en-US" sz="2599">
                <a:solidFill>
                  <a:srgbClr val="000000"/>
                </a:solidFill>
                <a:latin typeface="Canva Sans"/>
                <a:ea typeface="Canva Sans"/>
                <a:cs typeface="Canva Sans"/>
                <a:sym typeface="Canva Sans"/>
              </a:rPr>
              <a:t>Trích (2): Bài viết </a:t>
            </a:r>
            <a:r>
              <a:rPr lang="en-US" sz="2599" u="sng">
                <a:solidFill>
                  <a:srgbClr val="000000"/>
                </a:solidFill>
                <a:latin typeface="Canva Sans"/>
                <a:ea typeface="Canva Sans"/>
                <a:cs typeface="Canva Sans"/>
                <a:sym typeface="Canva Sans"/>
                <a:hlinkClick r:id="rId3" tooltip="https://towardsdatascience.com/multimodal-embeddings-an-introduction-5dc36975966f/"/>
              </a:rPr>
              <a:t>Multimodal Embeddings: An Introduction</a:t>
            </a:r>
            <a:r>
              <a:rPr lang="en-US" sz="2599">
                <a:solidFill>
                  <a:srgbClr val="000000"/>
                </a:solidFill>
                <a:latin typeface="Canva Sans"/>
                <a:ea typeface="Canva Sans"/>
                <a:cs typeface="Canva Sans"/>
                <a:sym typeface="Canva Sans"/>
              </a:rPr>
              <a:t> giải thích cách nhúng đa phương thức cho phép biểu diễn văn bản, hình ảnh trong cùng không gian vector, hỗ trợ các tác vụ như tìm kiếm hình ảnh bằng văn bản.</a:t>
            </a: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1028700" y="933450"/>
            <a:ext cx="16230600" cy="1005840"/>
          </a:xfrm>
          <a:prstGeom prst="rect">
            <a:avLst/>
          </a:prstGeom>
        </p:spPr>
        <p:txBody>
          <a:bodyPr anchor="t" rtlCol="false" tIns="0" lIns="0" bIns="0" rIns="0">
            <a:spAutoFit/>
          </a:bodyPr>
          <a:lstStyle/>
          <a:p>
            <a:pPr algn="l">
              <a:lnSpc>
                <a:spcPts val="8280"/>
              </a:lnSpc>
            </a:pPr>
            <a:r>
              <a:rPr lang="en-US" sz="6000" b="true">
                <a:solidFill>
                  <a:srgbClr val="000000"/>
                </a:solidFill>
                <a:latin typeface="Montserrat Bold"/>
                <a:ea typeface="Montserrat Bold"/>
                <a:cs typeface="Montserrat Bold"/>
                <a:sym typeface="Montserrat Bold"/>
              </a:rPr>
              <a:t>2. Giải</a:t>
            </a:r>
            <a:r>
              <a:rPr lang="en-US" sz="6000" b="true">
                <a:solidFill>
                  <a:srgbClr val="000000"/>
                </a:solidFill>
                <a:latin typeface="Montserrat Bold"/>
                <a:ea typeface="Montserrat Bold"/>
                <a:cs typeface="Montserrat Bold"/>
                <a:sym typeface="Montserrat Bold"/>
              </a:rPr>
              <a:t> pháp đề xuất</a:t>
            </a:r>
          </a:p>
        </p:txBody>
      </p:sp>
      <p:sp>
        <p:nvSpPr>
          <p:cNvPr name="TextBox 3" id="3"/>
          <p:cNvSpPr txBox="true"/>
          <p:nvPr/>
        </p:nvSpPr>
        <p:spPr>
          <a:xfrm rot="0">
            <a:off x="1028700" y="2206490"/>
            <a:ext cx="16230600" cy="6849110"/>
          </a:xfrm>
          <a:prstGeom prst="rect">
            <a:avLst/>
          </a:prstGeom>
        </p:spPr>
        <p:txBody>
          <a:bodyPr anchor="t" rtlCol="false" tIns="0" lIns="0" bIns="0" rIns="0">
            <a:spAutoFit/>
          </a:bodyPr>
          <a:lstStyle/>
          <a:p>
            <a:pPr algn="l">
              <a:lnSpc>
                <a:spcPts val="3639"/>
              </a:lnSpc>
            </a:pPr>
            <a:r>
              <a:rPr lang="en-US" sz="2599">
                <a:solidFill>
                  <a:srgbClr val="000000"/>
                </a:solidFill>
                <a:latin typeface="Canva Sans"/>
                <a:ea typeface="Canva Sans"/>
                <a:cs typeface="Canva Sans"/>
                <a:sym typeface="Canva Sans"/>
              </a:rPr>
              <a:t>3. Làm </a:t>
            </a:r>
            <a:r>
              <a:rPr lang="en-US" sz="2599" b="true">
                <a:solidFill>
                  <a:srgbClr val="000000"/>
                </a:solidFill>
                <a:latin typeface="Canva Sans Bold"/>
                <a:ea typeface="Canva Sans Bold"/>
                <a:cs typeface="Canva Sans Bold"/>
                <a:sym typeface="Canva Sans Bold"/>
              </a:rPr>
              <a:t>phong phú câu truy vấn đầu</a:t>
            </a:r>
            <a:r>
              <a:rPr lang="en-US" sz="2599">
                <a:solidFill>
                  <a:srgbClr val="000000"/>
                </a:solidFill>
                <a:latin typeface="Canva Sans"/>
                <a:ea typeface="Canva Sans"/>
                <a:cs typeface="Canva Sans"/>
                <a:sym typeface="Canva Sans"/>
              </a:rPr>
              <a:t> vào qua</a:t>
            </a:r>
            <a:r>
              <a:rPr lang="en-US" sz="2599">
                <a:solidFill>
                  <a:srgbClr val="000000"/>
                </a:solidFill>
                <a:latin typeface="Canva Sans"/>
                <a:ea typeface="Canva Sans"/>
                <a:cs typeface="Canva Sans"/>
                <a:sym typeface="Canva Sans"/>
              </a:rPr>
              <a:t> hai bướ</a:t>
            </a:r>
            <a:r>
              <a:rPr lang="en-US" sz="2599">
                <a:solidFill>
                  <a:srgbClr val="000000"/>
                </a:solidFill>
                <a:latin typeface="Canva Sans"/>
                <a:ea typeface="Canva Sans"/>
                <a:cs typeface="Canva Sans"/>
                <a:sym typeface="Canva Sans"/>
              </a:rPr>
              <a:t>c:</a:t>
            </a:r>
          </a:p>
          <a:p>
            <a:pPr algn="l" marL="561337" indent="-280669" lvl="1">
              <a:lnSpc>
                <a:spcPts val="3639"/>
              </a:lnSpc>
              <a:buFont typeface="Arial"/>
              <a:buChar char="•"/>
            </a:pPr>
            <a:r>
              <a:rPr lang="en-US" sz="2599">
                <a:solidFill>
                  <a:srgbClr val="000000"/>
                </a:solidFill>
                <a:latin typeface="Canva Sans"/>
                <a:ea typeface="Canva Sans"/>
                <a:cs typeface="Canva Sans"/>
                <a:sym typeface="Canva Sans"/>
              </a:rPr>
              <a:t>Bước</a:t>
            </a:r>
            <a:r>
              <a:rPr lang="en-US" sz="2599">
                <a:solidFill>
                  <a:srgbClr val="000000"/>
                </a:solidFill>
                <a:latin typeface="Canva Sans"/>
                <a:ea typeface="Canva Sans"/>
                <a:cs typeface="Canva Sans"/>
                <a:sym typeface="Canva Sans"/>
              </a:rPr>
              <a:t> 1: Phân</a:t>
            </a:r>
            <a:r>
              <a:rPr lang="en-US" sz="2599">
                <a:solidFill>
                  <a:srgbClr val="000000"/>
                </a:solidFill>
                <a:latin typeface="Canva Sans"/>
                <a:ea typeface="Canva Sans"/>
                <a:cs typeface="Canva Sans"/>
                <a:sym typeface="Canva Sans"/>
              </a:rPr>
              <a:t> tích đầu vào để xác định ý định và trích xuất </a:t>
            </a:r>
            <a:r>
              <a:rPr lang="en-US" sz="2599">
                <a:solidFill>
                  <a:srgbClr val="000000"/>
                </a:solidFill>
                <a:latin typeface="Canva Sans"/>
                <a:ea typeface="Canva Sans"/>
                <a:cs typeface="Canva Sans"/>
                <a:sym typeface="Canva Sans"/>
              </a:rPr>
              <a:t>t</a:t>
            </a:r>
            <a:r>
              <a:rPr lang="en-US" sz="2599">
                <a:solidFill>
                  <a:srgbClr val="000000"/>
                </a:solidFill>
                <a:latin typeface="Canva Sans"/>
                <a:ea typeface="Canva Sans"/>
                <a:cs typeface="Canva Sans"/>
                <a:sym typeface="Canva Sans"/>
              </a:rPr>
              <a:t>hôn</a:t>
            </a:r>
            <a:r>
              <a:rPr lang="en-US" sz="2599">
                <a:solidFill>
                  <a:srgbClr val="000000"/>
                </a:solidFill>
                <a:latin typeface="Canva Sans"/>
                <a:ea typeface="Canva Sans"/>
                <a:cs typeface="Canva Sans"/>
                <a:sym typeface="Canva Sans"/>
              </a:rPr>
              <a:t>g ti</a:t>
            </a:r>
            <a:r>
              <a:rPr lang="en-US" sz="2599">
                <a:solidFill>
                  <a:srgbClr val="000000"/>
                </a:solidFill>
                <a:latin typeface="Canva Sans"/>
                <a:ea typeface="Canva Sans"/>
                <a:cs typeface="Canva Sans"/>
                <a:sym typeface="Canva Sans"/>
              </a:rPr>
              <a:t>n chính, sử dụng các mô hình như BERT hoặc DIET (Dual Intent and Entity Transformer) </a:t>
            </a:r>
          </a:p>
          <a:p>
            <a:pPr algn="l">
              <a:lnSpc>
                <a:spcPts val="3639"/>
              </a:lnSpc>
            </a:pPr>
          </a:p>
          <a:p>
            <a:pPr algn="l" marL="561337" indent="-280669" lvl="1">
              <a:lnSpc>
                <a:spcPts val="3639"/>
              </a:lnSpc>
              <a:buFont typeface="Arial"/>
              <a:buChar char="•"/>
            </a:pPr>
            <a:r>
              <a:rPr lang="en-US" sz="2599">
                <a:solidFill>
                  <a:srgbClr val="000000"/>
                </a:solidFill>
                <a:latin typeface="Canva Sans"/>
                <a:ea typeface="Canva Sans"/>
                <a:cs typeface="Canva Sans"/>
                <a:sym typeface="Canva Sans"/>
              </a:rPr>
              <a:t>Bước 2: </a:t>
            </a:r>
            <a:r>
              <a:rPr lang="en-US" b="true" sz="2599">
                <a:solidFill>
                  <a:srgbClr val="000000"/>
                </a:solidFill>
                <a:latin typeface="Canva Sans Bold"/>
                <a:ea typeface="Canva Sans Bold"/>
                <a:cs typeface="Canva Sans Bold"/>
                <a:sym typeface="Canva Sans Bold"/>
              </a:rPr>
              <a:t>Sử dụng Knowledge Graph (KG) để bổ sung ngữ cảnh</a:t>
            </a:r>
            <a:r>
              <a:rPr lang="en-US" sz="2599">
                <a:solidFill>
                  <a:srgbClr val="000000"/>
                </a:solidFill>
                <a:latin typeface="Canva Sans"/>
                <a:ea typeface="Canva Sans"/>
                <a:cs typeface="Canva Sans"/>
                <a:sym typeface="Canva Sans"/>
              </a:rPr>
              <a:t>, như vị trí hiện tại, sở thích trước đây, hoặc mối quan hệ giữa các thực thể. </a:t>
            </a:r>
          </a:p>
          <a:p>
            <a:pPr algn="l">
              <a:lnSpc>
                <a:spcPts val="3639"/>
              </a:lnSpc>
            </a:pPr>
          </a:p>
          <a:p>
            <a:pPr algn="l">
              <a:lnSpc>
                <a:spcPts val="3639"/>
              </a:lnSpc>
            </a:pPr>
            <a:r>
              <a:rPr lang="en-US" sz="2599">
                <a:solidFill>
                  <a:srgbClr val="000000"/>
                </a:solidFill>
                <a:latin typeface="Canva Sans"/>
                <a:ea typeface="Canva Sans"/>
                <a:cs typeface="Canva Sans"/>
                <a:sym typeface="Canva Sans"/>
              </a:rPr>
              <a:t>4. </a:t>
            </a:r>
            <a:r>
              <a:rPr lang="en-US" sz="2599">
                <a:solidFill>
                  <a:srgbClr val="000000"/>
                </a:solidFill>
                <a:latin typeface="Canva Sans"/>
                <a:ea typeface="Canva Sans"/>
                <a:cs typeface="Canva Sans"/>
                <a:sym typeface="Canva Sans"/>
              </a:rPr>
              <a:t>Vai trò của KG: </a:t>
            </a:r>
            <a:r>
              <a:rPr lang="en-US" sz="2599" b="true">
                <a:solidFill>
                  <a:srgbClr val="000000"/>
                </a:solidFill>
                <a:latin typeface="Canva Sans Bold"/>
                <a:ea typeface="Canva Sans Bold"/>
                <a:cs typeface="Canva Sans Bold"/>
                <a:sym typeface="Canva Sans Bold"/>
              </a:rPr>
              <a:t>lưu trữ mối quan hệ giữa các thực thể, như địa điểm, loại hình, và đánh giá, giúp bổ sung dữ liệu thiếu</a:t>
            </a:r>
            <a:r>
              <a:rPr lang="en-US" sz="2599">
                <a:solidFill>
                  <a:srgbClr val="000000"/>
                </a:solidFill>
                <a:latin typeface="Canva Sans"/>
                <a:ea typeface="Canva Sans"/>
                <a:cs typeface="Canva Sans"/>
                <a:sym typeface="Canva Sans"/>
              </a:rPr>
              <a:t>. (4)</a:t>
            </a:r>
          </a:p>
          <a:p>
            <a:pPr algn="l">
              <a:lnSpc>
                <a:spcPts val="3639"/>
              </a:lnSpc>
            </a:pPr>
          </a:p>
          <a:p>
            <a:pPr algn="l">
              <a:lnSpc>
                <a:spcPts val="3639"/>
              </a:lnSpc>
            </a:pPr>
            <a:r>
              <a:rPr lang="en-US" sz="2599">
                <a:solidFill>
                  <a:srgbClr val="000000"/>
                </a:solidFill>
                <a:latin typeface="Canva Sans"/>
                <a:ea typeface="Canva Sans"/>
                <a:cs typeface="Canva Sans"/>
                <a:sym typeface="Canva Sans"/>
              </a:rPr>
              <a:t>Trích (3): Bài viết </a:t>
            </a:r>
            <a:r>
              <a:rPr lang="en-US" sz="2599" u="sng">
                <a:solidFill>
                  <a:srgbClr val="000000"/>
                </a:solidFill>
                <a:latin typeface="Canva Sans"/>
                <a:ea typeface="Canva Sans"/>
                <a:cs typeface="Canva Sans"/>
                <a:sym typeface="Canva Sans"/>
                <a:hlinkClick r:id="rId2" tooltip="https://medium.com/99p-labs/powering-our-chatbot-with-a-knowledge-graph-377413e7e858"/>
              </a:rPr>
              <a:t>Powering our chatbot with a knowledge graph</a:t>
            </a:r>
            <a:r>
              <a:rPr lang="en-US" sz="2599">
                <a:solidFill>
                  <a:srgbClr val="000000"/>
                </a:solidFill>
                <a:latin typeface="Canva Sans"/>
                <a:ea typeface="Canva Sans"/>
                <a:cs typeface="Canva Sans"/>
                <a:sym typeface="Canva Sans"/>
              </a:rPr>
              <a:t> minh họa cách đồ thị tri thức giúp chatbot hiểu mối quan hệ giữa các thực thể, cải thiện phản hồi.</a:t>
            </a:r>
          </a:p>
          <a:p>
            <a:pPr algn="l">
              <a:lnSpc>
                <a:spcPts val="3639"/>
              </a:lnSpc>
            </a:pPr>
            <a:r>
              <a:rPr lang="en-US" sz="2599">
                <a:solidFill>
                  <a:srgbClr val="000000"/>
                </a:solidFill>
                <a:latin typeface="Canva Sans"/>
                <a:ea typeface="Canva Sans"/>
                <a:cs typeface="Canva Sans"/>
                <a:sym typeface="Canva Sans"/>
              </a:rPr>
              <a:t>Trích (4): Ví dụ, bài viết </a:t>
            </a:r>
            <a:r>
              <a:rPr lang="en-US" sz="2599" u="sng">
                <a:solidFill>
                  <a:srgbClr val="000000"/>
                </a:solidFill>
                <a:latin typeface="Canva Sans"/>
                <a:ea typeface="Canva Sans"/>
                <a:cs typeface="Canva Sans"/>
                <a:sym typeface="Canva Sans"/>
                <a:hlinkClick r:id="rId3" tooltip="https://neo4j.com/blog/developer/context-aware-knowledge-graph-chatbot-with-gpt-4-and-neo4j/"/>
              </a:rPr>
              <a:t>Context-Aware Knowledge Graph Chatbot With GPT-4 and Neo4j</a:t>
            </a:r>
            <a:r>
              <a:rPr lang="en-US" sz="2599">
                <a:solidFill>
                  <a:srgbClr val="000000"/>
                </a:solidFill>
                <a:latin typeface="Canva Sans"/>
                <a:ea typeface="Canva Sans"/>
                <a:cs typeface="Canva Sans"/>
                <a:sym typeface="Canva Sans"/>
              </a:rPr>
              <a:t> mô tả cách chatbot sử dụng đồ thị tri thức và GPT-4 để tạo câu truy vấn Cypher, truy vấn cơ sở dữ liệu, và tạo phản hồi tự nhiên.</a:t>
            </a:r>
          </a:p>
        </p:txBody>
      </p:sp>
    </p:spTree>
  </p:cSld>
  <p:clrMapOvr>
    <a:masterClrMapping/>
  </p:clrMapOvr>
</p:sld>
</file>

<file path=ppt/slides/slide6.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1028700" y="4592955"/>
            <a:ext cx="16230600" cy="1005840"/>
          </a:xfrm>
          <a:prstGeom prst="rect">
            <a:avLst/>
          </a:prstGeom>
        </p:spPr>
        <p:txBody>
          <a:bodyPr anchor="t" rtlCol="false" tIns="0" lIns="0" bIns="0" rIns="0">
            <a:spAutoFit/>
          </a:bodyPr>
          <a:lstStyle/>
          <a:p>
            <a:pPr algn="ctr">
              <a:lnSpc>
                <a:spcPts val="8280"/>
              </a:lnSpc>
            </a:pPr>
            <a:r>
              <a:rPr lang="en-US" sz="6000" b="true">
                <a:solidFill>
                  <a:srgbClr val="000000"/>
                </a:solidFill>
                <a:latin typeface="Montserrat Bold"/>
                <a:ea typeface="Montserrat Bold"/>
                <a:cs typeface="Montserrat Bold"/>
                <a:sym typeface="Montserrat Bold"/>
              </a:rPr>
              <a:t>3. Phân tích chi tiết</a:t>
            </a: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028700" y="1861220"/>
            <a:ext cx="7457104" cy="7073823"/>
          </a:xfrm>
          <a:custGeom>
            <a:avLst/>
            <a:gdLst/>
            <a:ahLst/>
            <a:cxnLst/>
            <a:rect r="r" b="b" t="t" l="l"/>
            <a:pathLst>
              <a:path h="7073823" w="7457104">
                <a:moveTo>
                  <a:pt x="0" y="0"/>
                </a:moveTo>
                <a:lnTo>
                  <a:pt x="7457104" y="0"/>
                </a:lnTo>
                <a:lnTo>
                  <a:pt x="7457104" y="7073823"/>
                </a:lnTo>
                <a:lnTo>
                  <a:pt x="0" y="7073823"/>
                </a:lnTo>
                <a:lnTo>
                  <a:pt x="0" y="0"/>
                </a:lnTo>
                <a:close/>
              </a:path>
            </a:pathLst>
          </a:custGeom>
          <a:blipFill>
            <a:blip r:embed="rId2"/>
            <a:stretch>
              <a:fillRect l="0" t="-4479" r="0" b="-4479"/>
            </a:stretch>
          </a:blipFill>
        </p:spPr>
      </p:sp>
      <p:sp>
        <p:nvSpPr>
          <p:cNvPr name="TextBox 3" id="3"/>
          <p:cNvSpPr txBox="true"/>
          <p:nvPr/>
        </p:nvSpPr>
        <p:spPr>
          <a:xfrm rot="0">
            <a:off x="9144000" y="1004570"/>
            <a:ext cx="8115300" cy="8220710"/>
          </a:xfrm>
          <a:prstGeom prst="rect">
            <a:avLst/>
          </a:prstGeom>
        </p:spPr>
        <p:txBody>
          <a:bodyPr anchor="t" rtlCol="false" tIns="0" lIns="0" bIns="0" rIns="0">
            <a:spAutoFit/>
          </a:bodyPr>
          <a:lstStyle/>
          <a:p>
            <a:pPr algn="l">
              <a:lnSpc>
                <a:spcPts val="3639"/>
              </a:lnSpc>
            </a:pPr>
            <a:r>
              <a:rPr lang="en-US" sz="2599" b="true">
                <a:solidFill>
                  <a:srgbClr val="000000"/>
                </a:solidFill>
                <a:latin typeface="Canva Sans Bold"/>
                <a:ea typeface="Canva Sans Bold"/>
                <a:cs typeface="Canva Sans Bold"/>
                <a:sym typeface="Canva Sans Bold"/>
              </a:rPr>
              <a:t>Hệ thống dựa trên đồ thị sử dụng các nút (Giả thuyết):</a:t>
            </a:r>
            <a:r>
              <a:rPr lang="en-US" sz="2599">
                <a:solidFill>
                  <a:srgbClr val="000000"/>
                </a:solidFill>
                <a:latin typeface="Canva Sans"/>
                <a:ea typeface="Canva Sans"/>
                <a:cs typeface="Canva Sans"/>
                <a:sym typeface="Canva Sans"/>
              </a:rPr>
              <a:t> người dùng </a:t>
            </a:r>
            <a:r>
              <a:rPr lang="en-US" sz="2599" b="true">
                <a:solidFill>
                  <a:srgbClr val="000000"/>
                </a:solidFill>
                <a:latin typeface="Canva Sans Bold"/>
                <a:ea typeface="Canva Sans Bold"/>
                <a:cs typeface="Canva Sans Bold"/>
                <a:sym typeface="Canva Sans Bold"/>
              </a:rPr>
              <a:t>(xanh lá)</a:t>
            </a:r>
            <a:r>
              <a:rPr lang="en-US" sz="2599">
                <a:solidFill>
                  <a:srgbClr val="000000"/>
                </a:solidFill>
                <a:latin typeface="Canva Sans"/>
                <a:ea typeface="Canva Sans"/>
                <a:cs typeface="Canva Sans"/>
                <a:sym typeface="Canva Sans"/>
              </a:rPr>
              <a:t>, sở thích </a:t>
            </a:r>
            <a:r>
              <a:rPr lang="en-US" sz="2599" b="true">
                <a:solidFill>
                  <a:srgbClr val="000000"/>
                </a:solidFill>
                <a:latin typeface="Canva Sans Bold"/>
                <a:ea typeface="Canva Sans Bold"/>
                <a:cs typeface="Canva Sans Bold"/>
                <a:sym typeface="Canva Sans Bold"/>
              </a:rPr>
              <a:t>(xanh dương)</a:t>
            </a:r>
            <a:r>
              <a:rPr lang="en-US" sz="2599">
                <a:solidFill>
                  <a:srgbClr val="000000"/>
                </a:solidFill>
                <a:latin typeface="Canva Sans"/>
                <a:ea typeface="Canva Sans"/>
                <a:cs typeface="Canva Sans"/>
                <a:sym typeface="Canva Sans"/>
              </a:rPr>
              <a:t>, hành vi</a:t>
            </a:r>
            <a:r>
              <a:rPr lang="en-US" sz="2599" b="true">
                <a:solidFill>
                  <a:srgbClr val="000000"/>
                </a:solidFill>
                <a:latin typeface="Canva Sans Bold"/>
                <a:ea typeface="Canva Sans Bold"/>
                <a:cs typeface="Canva Sans Bold"/>
                <a:sym typeface="Canva Sans Bold"/>
              </a:rPr>
              <a:t> (cam)</a:t>
            </a:r>
            <a:r>
              <a:rPr lang="en-US" sz="2599">
                <a:solidFill>
                  <a:srgbClr val="000000"/>
                </a:solidFill>
                <a:latin typeface="Canva Sans"/>
                <a:ea typeface="Canva Sans"/>
                <a:cs typeface="Canva Sans"/>
                <a:sym typeface="Canva Sans"/>
              </a:rPr>
              <a:t>,</a:t>
            </a:r>
            <a:r>
              <a:rPr lang="en-US" sz="2599">
                <a:solidFill>
                  <a:srgbClr val="000000"/>
                </a:solidFill>
                <a:latin typeface="Canva Sans"/>
                <a:ea typeface="Canva Sans"/>
                <a:cs typeface="Canva Sans"/>
                <a:sym typeface="Canva Sans"/>
              </a:rPr>
              <a:t> </a:t>
            </a:r>
            <a:r>
              <a:rPr lang="en-US" sz="2599">
                <a:solidFill>
                  <a:srgbClr val="000000"/>
                </a:solidFill>
                <a:latin typeface="Canva Sans"/>
                <a:ea typeface="Canva Sans"/>
                <a:cs typeface="Canva Sans"/>
                <a:sym typeface="Canva Sans"/>
              </a:rPr>
              <a:t>và</a:t>
            </a:r>
            <a:r>
              <a:rPr lang="en-US" sz="2599">
                <a:solidFill>
                  <a:srgbClr val="000000"/>
                </a:solidFill>
                <a:latin typeface="Canva Sans"/>
                <a:ea typeface="Canva Sans"/>
                <a:cs typeface="Canva Sans"/>
                <a:sym typeface="Canva Sans"/>
              </a:rPr>
              <a:t> ng</a:t>
            </a:r>
            <a:r>
              <a:rPr lang="en-US" sz="2599">
                <a:solidFill>
                  <a:srgbClr val="000000"/>
                </a:solidFill>
                <a:latin typeface="Canva Sans"/>
                <a:ea typeface="Canva Sans"/>
                <a:cs typeface="Canva Sans"/>
                <a:sym typeface="Canva Sans"/>
              </a:rPr>
              <a:t>ữ</a:t>
            </a:r>
            <a:r>
              <a:rPr lang="en-US" sz="2599">
                <a:solidFill>
                  <a:srgbClr val="000000"/>
                </a:solidFill>
                <a:latin typeface="Canva Sans"/>
                <a:ea typeface="Canva Sans"/>
                <a:cs typeface="Canva Sans"/>
                <a:sym typeface="Canva Sans"/>
              </a:rPr>
              <a:t> </a:t>
            </a:r>
            <a:r>
              <a:rPr lang="en-US" sz="2599">
                <a:solidFill>
                  <a:srgbClr val="000000"/>
                </a:solidFill>
                <a:latin typeface="Canva Sans"/>
                <a:ea typeface="Canva Sans"/>
                <a:cs typeface="Canva Sans"/>
                <a:sym typeface="Canva Sans"/>
              </a:rPr>
              <a:t>cả</a:t>
            </a:r>
            <a:r>
              <a:rPr lang="en-US" sz="2599">
                <a:solidFill>
                  <a:srgbClr val="000000"/>
                </a:solidFill>
                <a:latin typeface="Canva Sans"/>
                <a:ea typeface="Canva Sans"/>
                <a:cs typeface="Canva Sans"/>
                <a:sym typeface="Canva Sans"/>
              </a:rPr>
              <a:t>n</a:t>
            </a:r>
            <a:r>
              <a:rPr lang="en-US" sz="2599">
                <a:solidFill>
                  <a:srgbClr val="000000"/>
                </a:solidFill>
                <a:latin typeface="Canva Sans"/>
                <a:ea typeface="Canva Sans"/>
                <a:cs typeface="Canva Sans"/>
                <a:sym typeface="Canva Sans"/>
              </a:rPr>
              <a:t>h/ý định </a:t>
            </a:r>
            <a:r>
              <a:rPr lang="en-US" sz="2599" b="true">
                <a:solidFill>
                  <a:srgbClr val="000000"/>
                </a:solidFill>
                <a:latin typeface="Canva Sans Bold"/>
                <a:ea typeface="Canva Sans Bold"/>
                <a:cs typeface="Canva Sans Bold"/>
                <a:sym typeface="Canva Sans Bold"/>
              </a:rPr>
              <a:t>(tím)</a:t>
            </a:r>
            <a:r>
              <a:rPr lang="en-US" sz="2599">
                <a:solidFill>
                  <a:srgbClr val="000000"/>
                </a:solidFill>
                <a:latin typeface="Canva Sans"/>
                <a:ea typeface="Canva Sans"/>
                <a:cs typeface="Canva Sans"/>
                <a:sym typeface="Canva Sans"/>
              </a:rPr>
              <a:t>.</a:t>
            </a:r>
          </a:p>
          <a:p>
            <a:pPr algn="l">
              <a:lnSpc>
                <a:spcPts val="3639"/>
              </a:lnSpc>
            </a:pPr>
          </a:p>
          <a:p>
            <a:pPr algn="l">
              <a:lnSpc>
                <a:spcPts val="3639"/>
              </a:lnSpc>
            </a:pPr>
            <a:r>
              <a:rPr lang="en-US" sz="2599" b="true">
                <a:solidFill>
                  <a:srgbClr val="000000"/>
                </a:solidFill>
                <a:latin typeface="Canva Sans Bold"/>
                <a:ea typeface="Canva Sans Bold"/>
                <a:cs typeface="Canva Sans Bold"/>
                <a:sym typeface="Canva Sans Bold"/>
              </a:rPr>
              <a:t>Tính năng chính:</a:t>
            </a:r>
          </a:p>
          <a:p>
            <a:pPr algn="l" marL="561337" indent="-280669" lvl="1">
              <a:lnSpc>
                <a:spcPts val="3639"/>
              </a:lnSpc>
              <a:buFont typeface="Arial"/>
              <a:buChar char="•"/>
            </a:pPr>
            <a:r>
              <a:rPr lang="en-US" sz="2599">
                <a:solidFill>
                  <a:srgbClr val="000000"/>
                </a:solidFill>
                <a:latin typeface="Canva Sans"/>
                <a:ea typeface="Canva Sans"/>
                <a:cs typeface="Canva Sans"/>
                <a:sym typeface="Canva Sans"/>
              </a:rPr>
              <a:t>Độ mờ đường nối thể hiện mức độ liên kết</a:t>
            </a:r>
          </a:p>
          <a:p>
            <a:pPr algn="l" marL="561337" indent="-280669" lvl="1">
              <a:lnSpc>
                <a:spcPts val="3639"/>
              </a:lnSpc>
              <a:buFont typeface="Arial"/>
              <a:buChar char="•"/>
            </a:pPr>
            <a:r>
              <a:rPr lang="en-US" sz="2599">
                <a:solidFill>
                  <a:srgbClr val="000000"/>
                </a:solidFill>
                <a:latin typeface="Canva Sans"/>
                <a:ea typeface="Canva Sans"/>
                <a:cs typeface="Canva Sans"/>
                <a:sym typeface="Canva Sans"/>
              </a:rPr>
              <a:t>Có liên kết ngữ nghĩa gi</a:t>
            </a:r>
            <a:r>
              <a:rPr lang="en-US" sz="2599">
                <a:solidFill>
                  <a:srgbClr val="000000"/>
                </a:solidFill>
                <a:latin typeface="Canva Sans"/>
                <a:ea typeface="Canva Sans"/>
                <a:cs typeface="Canva Sans"/>
                <a:sym typeface="Canva Sans"/>
              </a:rPr>
              <a:t>ữ</a:t>
            </a:r>
            <a:r>
              <a:rPr lang="en-US" sz="2599">
                <a:solidFill>
                  <a:srgbClr val="000000"/>
                </a:solidFill>
                <a:latin typeface="Canva Sans"/>
                <a:ea typeface="Canva Sans"/>
                <a:cs typeface="Canva Sans"/>
                <a:sym typeface="Canva Sans"/>
              </a:rPr>
              <a:t>a các</a:t>
            </a:r>
            <a:r>
              <a:rPr lang="en-US" sz="2599">
                <a:solidFill>
                  <a:srgbClr val="000000"/>
                </a:solidFill>
                <a:latin typeface="Canva Sans"/>
                <a:ea typeface="Canva Sans"/>
                <a:cs typeface="Canva Sans"/>
                <a:sym typeface="Canva Sans"/>
              </a:rPr>
              <a:t> </a:t>
            </a:r>
            <a:r>
              <a:rPr lang="en-US" sz="2599">
                <a:solidFill>
                  <a:srgbClr val="000000"/>
                </a:solidFill>
                <a:latin typeface="Canva Sans"/>
                <a:ea typeface="Canva Sans"/>
                <a:cs typeface="Canva Sans"/>
                <a:sym typeface="Canva Sans"/>
              </a:rPr>
              <a:t>khái niệ</a:t>
            </a:r>
            <a:r>
              <a:rPr lang="en-US" sz="2599">
                <a:solidFill>
                  <a:srgbClr val="000000"/>
                </a:solidFill>
                <a:latin typeface="Canva Sans"/>
                <a:ea typeface="Canva Sans"/>
                <a:cs typeface="Canva Sans"/>
                <a:sym typeface="Canva Sans"/>
              </a:rPr>
              <a:t>m</a:t>
            </a:r>
            <a:r>
              <a:rPr lang="en-US" sz="2599">
                <a:solidFill>
                  <a:srgbClr val="000000"/>
                </a:solidFill>
                <a:latin typeface="Canva Sans"/>
                <a:ea typeface="Canva Sans"/>
                <a:cs typeface="Canva Sans"/>
                <a:sym typeface="Canva Sans"/>
              </a:rPr>
              <a:t> (vd: Công ng</a:t>
            </a:r>
            <a:r>
              <a:rPr lang="en-US" sz="2599">
                <a:solidFill>
                  <a:srgbClr val="000000"/>
                </a:solidFill>
                <a:latin typeface="Canva Sans"/>
                <a:ea typeface="Canva Sans"/>
                <a:cs typeface="Canva Sans"/>
                <a:sym typeface="Canva Sans"/>
              </a:rPr>
              <a:t>hệ </a:t>
            </a:r>
            <a:r>
              <a:rPr lang="en-US" sz="2599">
                <a:solidFill>
                  <a:srgbClr val="000000"/>
                </a:solidFill>
                <a:latin typeface="Canva Sans"/>
                <a:ea typeface="Canva Sans"/>
                <a:cs typeface="Canva Sans"/>
                <a:sym typeface="Canva Sans"/>
              </a:rPr>
              <a:t>→ Công</a:t>
            </a:r>
            <a:r>
              <a:rPr lang="en-US" sz="2599">
                <a:solidFill>
                  <a:srgbClr val="000000"/>
                </a:solidFill>
                <a:latin typeface="Canva Sans"/>
                <a:ea typeface="Canva Sans"/>
                <a:cs typeface="Canva Sans"/>
                <a:sym typeface="Canva Sans"/>
              </a:rPr>
              <a:t> </a:t>
            </a:r>
            <a:r>
              <a:rPr lang="en-US" sz="2599">
                <a:solidFill>
                  <a:srgbClr val="000000"/>
                </a:solidFill>
                <a:latin typeface="Canva Sans"/>
                <a:ea typeface="Canva Sans"/>
                <a:cs typeface="Canva Sans"/>
                <a:sym typeface="Canva Sans"/>
              </a:rPr>
              <a:t>việ</a:t>
            </a:r>
            <a:r>
              <a:rPr lang="en-US" sz="2599">
                <a:solidFill>
                  <a:srgbClr val="000000"/>
                </a:solidFill>
                <a:latin typeface="Canva Sans"/>
                <a:ea typeface="Canva Sans"/>
                <a:cs typeface="Canva Sans"/>
                <a:sym typeface="Canva Sans"/>
              </a:rPr>
              <a:t>c</a:t>
            </a:r>
            <a:r>
              <a:rPr lang="en-US" sz="2599">
                <a:solidFill>
                  <a:srgbClr val="000000"/>
                </a:solidFill>
                <a:latin typeface="Canva Sans"/>
                <a:ea typeface="Canva Sans"/>
                <a:cs typeface="Canva Sans"/>
                <a:sym typeface="Canva Sans"/>
              </a:rPr>
              <a:t>)</a:t>
            </a:r>
          </a:p>
          <a:p>
            <a:pPr algn="l" marL="561337" indent="-280669" lvl="1">
              <a:lnSpc>
                <a:spcPts val="3639"/>
              </a:lnSpc>
              <a:buFont typeface="Arial"/>
              <a:buChar char="•"/>
            </a:pPr>
            <a:r>
              <a:rPr lang="en-US" sz="2599">
                <a:solidFill>
                  <a:srgbClr val="000000"/>
                </a:solidFill>
                <a:latin typeface="Canva Sans"/>
                <a:ea typeface="Canva Sans"/>
                <a:cs typeface="Canva Sans"/>
                <a:sym typeface="Canva Sans"/>
              </a:rPr>
              <a:t>Cập</a:t>
            </a:r>
            <a:r>
              <a:rPr lang="en-US" sz="2599">
                <a:solidFill>
                  <a:srgbClr val="000000"/>
                </a:solidFill>
                <a:latin typeface="Canva Sans"/>
                <a:ea typeface="Canva Sans"/>
                <a:cs typeface="Canva Sans"/>
                <a:sym typeface="Canva Sans"/>
              </a:rPr>
              <a:t> nhật theo thời gian</a:t>
            </a:r>
            <a:r>
              <a:rPr lang="en-US" sz="2599">
                <a:solidFill>
                  <a:srgbClr val="000000"/>
                </a:solidFill>
                <a:latin typeface="Canva Sans"/>
                <a:ea typeface="Canva Sans"/>
                <a:cs typeface="Canva Sans"/>
                <a:sym typeface="Canva Sans"/>
              </a:rPr>
              <a:t> thực theo h</a:t>
            </a:r>
            <a:r>
              <a:rPr lang="en-US" sz="2599">
                <a:solidFill>
                  <a:srgbClr val="000000"/>
                </a:solidFill>
                <a:latin typeface="Canva Sans"/>
                <a:ea typeface="Canva Sans"/>
                <a:cs typeface="Canva Sans"/>
                <a:sym typeface="Canva Sans"/>
              </a:rPr>
              <a:t>à</a:t>
            </a:r>
            <a:r>
              <a:rPr lang="en-US" sz="2599">
                <a:solidFill>
                  <a:srgbClr val="000000"/>
                </a:solidFill>
                <a:latin typeface="Canva Sans"/>
                <a:ea typeface="Canva Sans"/>
                <a:cs typeface="Canva Sans"/>
                <a:sym typeface="Canva Sans"/>
              </a:rPr>
              <a:t>nh v</a:t>
            </a:r>
            <a:r>
              <a:rPr lang="en-US" sz="2599">
                <a:solidFill>
                  <a:srgbClr val="000000"/>
                </a:solidFill>
                <a:latin typeface="Canva Sans"/>
                <a:ea typeface="Canva Sans"/>
                <a:cs typeface="Canva Sans"/>
                <a:sym typeface="Canva Sans"/>
              </a:rPr>
              <a:t>i</a:t>
            </a:r>
            <a:r>
              <a:rPr lang="en-US" sz="2599">
                <a:solidFill>
                  <a:srgbClr val="000000"/>
                </a:solidFill>
                <a:latin typeface="Canva Sans"/>
                <a:ea typeface="Canva Sans"/>
                <a:cs typeface="Canva Sans"/>
                <a:sym typeface="Canva Sans"/>
              </a:rPr>
              <a:t> ng</a:t>
            </a:r>
            <a:r>
              <a:rPr lang="en-US" sz="2599">
                <a:solidFill>
                  <a:srgbClr val="000000"/>
                </a:solidFill>
                <a:latin typeface="Canva Sans"/>
                <a:ea typeface="Canva Sans"/>
                <a:cs typeface="Canva Sans"/>
                <a:sym typeface="Canva Sans"/>
              </a:rPr>
              <a:t>ườ</a:t>
            </a:r>
            <a:r>
              <a:rPr lang="en-US" sz="2599">
                <a:solidFill>
                  <a:srgbClr val="000000"/>
                </a:solidFill>
                <a:latin typeface="Canva Sans"/>
                <a:ea typeface="Canva Sans"/>
                <a:cs typeface="Canva Sans"/>
                <a:sym typeface="Canva Sans"/>
              </a:rPr>
              <a:t>i </a:t>
            </a:r>
            <a:r>
              <a:rPr lang="en-US" sz="2599">
                <a:solidFill>
                  <a:srgbClr val="000000"/>
                </a:solidFill>
                <a:latin typeface="Canva Sans"/>
                <a:ea typeface="Canva Sans"/>
                <a:cs typeface="Canva Sans"/>
                <a:sym typeface="Canva Sans"/>
              </a:rPr>
              <a:t>dùn</a:t>
            </a:r>
            <a:r>
              <a:rPr lang="en-US" sz="2599">
                <a:solidFill>
                  <a:srgbClr val="000000"/>
                </a:solidFill>
                <a:latin typeface="Canva Sans"/>
                <a:ea typeface="Canva Sans"/>
                <a:cs typeface="Canva Sans"/>
                <a:sym typeface="Canva Sans"/>
              </a:rPr>
              <a:t>g</a:t>
            </a:r>
          </a:p>
          <a:p>
            <a:pPr algn="l" marL="561337" indent="-280669" lvl="1">
              <a:lnSpc>
                <a:spcPts val="3639"/>
              </a:lnSpc>
              <a:buFont typeface="Arial"/>
              <a:buChar char="•"/>
            </a:pPr>
            <a:r>
              <a:rPr lang="en-US" sz="2599">
                <a:solidFill>
                  <a:srgbClr val="000000"/>
                </a:solidFill>
                <a:latin typeface="Canva Sans"/>
                <a:ea typeface="Canva Sans"/>
                <a:cs typeface="Canva Sans"/>
                <a:sym typeface="Canva Sans"/>
              </a:rPr>
              <a:t>Nắm bắt ngữ</a:t>
            </a:r>
            <a:r>
              <a:rPr lang="en-US" sz="2599">
                <a:solidFill>
                  <a:srgbClr val="000000"/>
                </a:solidFill>
                <a:latin typeface="Canva Sans"/>
                <a:ea typeface="Canva Sans"/>
                <a:cs typeface="Canva Sans"/>
                <a:sym typeface="Canva Sans"/>
              </a:rPr>
              <a:t> </a:t>
            </a:r>
            <a:r>
              <a:rPr lang="en-US" sz="2599">
                <a:solidFill>
                  <a:srgbClr val="000000"/>
                </a:solidFill>
                <a:latin typeface="Canva Sans"/>
                <a:ea typeface="Canva Sans"/>
                <a:cs typeface="Canva Sans"/>
                <a:sym typeface="Canva Sans"/>
              </a:rPr>
              <a:t>cả</a:t>
            </a:r>
            <a:r>
              <a:rPr lang="en-US" sz="2599">
                <a:solidFill>
                  <a:srgbClr val="000000"/>
                </a:solidFill>
                <a:latin typeface="Canva Sans"/>
                <a:ea typeface="Canva Sans"/>
                <a:cs typeface="Canva Sans"/>
                <a:sym typeface="Canva Sans"/>
              </a:rPr>
              <a:t>n</a:t>
            </a:r>
            <a:r>
              <a:rPr lang="en-US" sz="2599">
                <a:solidFill>
                  <a:srgbClr val="000000"/>
                </a:solidFill>
                <a:latin typeface="Canva Sans"/>
                <a:ea typeface="Canva Sans"/>
                <a:cs typeface="Canva Sans"/>
                <a:sym typeface="Canva Sans"/>
              </a:rPr>
              <a:t>h</a:t>
            </a:r>
            <a:r>
              <a:rPr lang="en-US" sz="2599">
                <a:solidFill>
                  <a:srgbClr val="000000"/>
                </a:solidFill>
                <a:latin typeface="Canva Sans"/>
                <a:ea typeface="Canva Sans"/>
                <a:cs typeface="Canva Sans"/>
                <a:sym typeface="Canva Sans"/>
              </a:rPr>
              <a:t> </a:t>
            </a:r>
            <a:r>
              <a:rPr lang="en-US" sz="2599">
                <a:solidFill>
                  <a:srgbClr val="000000"/>
                </a:solidFill>
                <a:latin typeface="Canva Sans"/>
                <a:ea typeface="Canva Sans"/>
                <a:cs typeface="Canva Sans"/>
                <a:sym typeface="Canva Sans"/>
              </a:rPr>
              <a:t>đa</a:t>
            </a:r>
            <a:r>
              <a:rPr lang="en-US" sz="2599">
                <a:solidFill>
                  <a:srgbClr val="000000"/>
                </a:solidFill>
                <a:latin typeface="Canva Sans"/>
                <a:ea typeface="Canva Sans"/>
                <a:cs typeface="Canva Sans"/>
                <a:sym typeface="Canva Sans"/>
              </a:rPr>
              <a:t> </a:t>
            </a:r>
            <a:r>
              <a:rPr lang="en-US" sz="2599">
                <a:solidFill>
                  <a:srgbClr val="000000"/>
                </a:solidFill>
                <a:latin typeface="Canva Sans"/>
                <a:ea typeface="Canva Sans"/>
                <a:cs typeface="Canva Sans"/>
                <a:sym typeface="Canva Sans"/>
              </a:rPr>
              <a:t>ch</a:t>
            </a:r>
            <a:r>
              <a:rPr lang="en-US" sz="2599">
                <a:solidFill>
                  <a:srgbClr val="000000"/>
                </a:solidFill>
                <a:latin typeface="Canva Sans"/>
                <a:ea typeface="Canva Sans"/>
                <a:cs typeface="Canva Sans"/>
                <a:sym typeface="Canva Sans"/>
              </a:rPr>
              <a:t>i</a:t>
            </a:r>
            <a:r>
              <a:rPr lang="en-US" sz="2599">
                <a:solidFill>
                  <a:srgbClr val="000000"/>
                </a:solidFill>
                <a:latin typeface="Canva Sans"/>
                <a:ea typeface="Canva Sans"/>
                <a:cs typeface="Canva Sans"/>
                <a:sym typeface="Canva Sans"/>
              </a:rPr>
              <a:t>ề</a:t>
            </a:r>
            <a:r>
              <a:rPr lang="en-US" sz="2599">
                <a:solidFill>
                  <a:srgbClr val="000000"/>
                </a:solidFill>
                <a:latin typeface="Canva Sans"/>
                <a:ea typeface="Canva Sans"/>
                <a:cs typeface="Canva Sans"/>
                <a:sym typeface="Canva Sans"/>
              </a:rPr>
              <a:t>u</a:t>
            </a:r>
            <a:r>
              <a:rPr lang="en-US" sz="2599">
                <a:solidFill>
                  <a:srgbClr val="000000"/>
                </a:solidFill>
                <a:latin typeface="Canva Sans"/>
                <a:ea typeface="Canva Sans"/>
                <a:cs typeface="Canva Sans"/>
                <a:sym typeface="Canva Sans"/>
              </a:rPr>
              <a:t>: sở thích, hành vi,</a:t>
            </a:r>
            <a:r>
              <a:rPr lang="en-US" sz="2599" u="none">
                <a:solidFill>
                  <a:srgbClr val="000000"/>
                </a:solidFill>
                <a:latin typeface="Canva Sans"/>
                <a:ea typeface="Canva Sans"/>
                <a:cs typeface="Canva Sans"/>
                <a:sym typeface="Canva Sans"/>
              </a:rPr>
              <a:t> </a:t>
            </a:r>
            <a:r>
              <a:rPr lang="en-US" sz="2599">
                <a:solidFill>
                  <a:srgbClr val="000000"/>
                </a:solidFill>
                <a:latin typeface="Canva Sans"/>
                <a:ea typeface="Canva Sans"/>
                <a:cs typeface="Canva Sans"/>
                <a:sym typeface="Canva Sans"/>
              </a:rPr>
              <a:t>ý</a:t>
            </a:r>
            <a:r>
              <a:rPr lang="en-US" sz="2599" u="none">
                <a:solidFill>
                  <a:srgbClr val="000000"/>
                </a:solidFill>
                <a:latin typeface="Canva Sans"/>
                <a:ea typeface="Canva Sans"/>
                <a:cs typeface="Canva Sans"/>
                <a:sym typeface="Canva Sans"/>
              </a:rPr>
              <a:t> </a:t>
            </a:r>
            <a:r>
              <a:rPr lang="en-US" sz="2599">
                <a:solidFill>
                  <a:srgbClr val="000000"/>
                </a:solidFill>
                <a:latin typeface="Canva Sans"/>
                <a:ea typeface="Canva Sans"/>
                <a:cs typeface="Canva Sans"/>
                <a:sym typeface="Canva Sans"/>
              </a:rPr>
              <a:t>địn</a:t>
            </a:r>
            <a:r>
              <a:rPr lang="en-US" sz="2599" u="none">
                <a:solidFill>
                  <a:srgbClr val="000000"/>
                </a:solidFill>
                <a:latin typeface="Canva Sans"/>
                <a:ea typeface="Canva Sans"/>
                <a:cs typeface="Canva Sans"/>
                <a:sym typeface="Canva Sans"/>
              </a:rPr>
              <a:t>h</a:t>
            </a:r>
          </a:p>
          <a:p>
            <a:pPr algn="l">
              <a:lnSpc>
                <a:spcPts val="3639"/>
              </a:lnSpc>
            </a:pPr>
          </a:p>
          <a:p>
            <a:pPr algn="l">
              <a:lnSpc>
                <a:spcPts val="3639"/>
              </a:lnSpc>
            </a:pPr>
            <a:r>
              <a:rPr lang="en-US" sz="2599" b="true">
                <a:solidFill>
                  <a:srgbClr val="000000"/>
                </a:solidFill>
                <a:latin typeface="Canva Sans Bold"/>
                <a:ea typeface="Canva Sans Bold"/>
                <a:cs typeface="Canva Sans Bold"/>
                <a:sym typeface="Canva Sans Bold"/>
              </a:rPr>
              <a:t>Ứng</a:t>
            </a:r>
            <a:r>
              <a:rPr lang="en-US" sz="2599" u="none" b="true">
                <a:solidFill>
                  <a:srgbClr val="000000"/>
                </a:solidFill>
                <a:latin typeface="Canva Sans Bold"/>
                <a:ea typeface="Canva Sans Bold"/>
                <a:cs typeface="Canva Sans Bold"/>
                <a:sym typeface="Canva Sans Bold"/>
              </a:rPr>
              <a:t> </a:t>
            </a:r>
            <a:r>
              <a:rPr lang="en-US" sz="2599" b="true">
                <a:solidFill>
                  <a:srgbClr val="000000"/>
                </a:solidFill>
                <a:latin typeface="Canva Sans Bold"/>
                <a:ea typeface="Canva Sans Bold"/>
                <a:cs typeface="Canva Sans Bold"/>
                <a:sym typeface="Canva Sans Bold"/>
              </a:rPr>
              <a:t>dụn</a:t>
            </a:r>
            <a:r>
              <a:rPr lang="en-US" sz="2599" u="none" b="true">
                <a:solidFill>
                  <a:srgbClr val="000000"/>
                </a:solidFill>
                <a:latin typeface="Canva Sans Bold"/>
                <a:ea typeface="Canva Sans Bold"/>
                <a:cs typeface="Canva Sans Bold"/>
                <a:sym typeface="Canva Sans Bold"/>
              </a:rPr>
              <a:t>g</a:t>
            </a:r>
            <a:r>
              <a:rPr lang="en-US" sz="2599" b="true">
                <a:solidFill>
                  <a:srgbClr val="000000"/>
                </a:solidFill>
                <a:latin typeface="Canva Sans Bold"/>
                <a:ea typeface="Canva Sans Bold"/>
                <a:cs typeface="Canva Sans Bold"/>
                <a:sym typeface="Canva Sans Bold"/>
              </a:rPr>
              <a:t> cho tìm kiếm:</a:t>
            </a:r>
          </a:p>
          <a:p>
            <a:pPr algn="l">
              <a:lnSpc>
                <a:spcPts val="3639"/>
              </a:lnSpc>
            </a:pPr>
            <a:r>
              <a:rPr lang="en-US" sz="2599">
                <a:solidFill>
                  <a:srgbClr val="000000"/>
                </a:solidFill>
                <a:latin typeface="Canva Sans"/>
                <a:ea typeface="Canva Sans"/>
                <a:cs typeface="Canva Sans"/>
                <a:sym typeface="Canva Sans"/>
              </a:rPr>
              <a:t> Giúp hiểu rõ ý định người dùng hơn (vd: tìm "laptop" trong ngữ cảnh công việc → hiển thị lapt</a:t>
            </a:r>
            <a:r>
              <a:rPr lang="en-US" sz="2599" u="none">
                <a:solidFill>
                  <a:srgbClr val="000000"/>
                </a:solidFill>
                <a:latin typeface="Canva Sans"/>
                <a:ea typeface="Canva Sans"/>
                <a:cs typeface="Canva Sans"/>
                <a:sym typeface="Canva Sans"/>
              </a:rPr>
              <a:t>o</a:t>
            </a:r>
            <a:r>
              <a:rPr lang="en-US" sz="2599">
                <a:solidFill>
                  <a:srgbClr val="000000"/>
                </a:solidFill>
                <a:latin typeface="Canva Sans"/>
                <a:ea typeface="Canva Sans"/>
                <a:cs typeface="Canva Sans"/>
                <a:sym typeface="Canva Sans"/>
              </a:rPr>
              <a:t>p phục vụ</a:t>
            </a:r>
            <a:r>
              <a:rPr lang="en-US" sz="2599" u="none">
                <a:solidFill>
                  <a:srgbClr val="000000"/>
                </a:solidFill>
                <a:latin typeface="Canva Sans"/>
                <a:ea typeface="Canva Sans"/>
                <a:cs typeface="Canva Sans"/>
                <a:sym typeface="Canva Sans"/>
              </a:rPr>
              <a:t> </a:t>
            </a:r>
            <a:r>
              <a:rPr lang="en-US" sz="2599">
                <a:solidFill>
                  <a:srgbClr val="000000"/>
                </a:solidFill>
                <a:latin typeface="Canva Sans"/>
                <a:ea typeface="Canva Sans"/>
                <a:cs typeface="Canva Sans"/>
                <a:sym typeface="Canva Sans"/>
              </a:rPr>
              <a:t>cô</a:t>
            </a:r>
            <a:r>
              <a:rPr lang="en-US" sz="2599" u="none">
                <a:solidFill>
                  <a:srgbClr val="000000"/>
                </a:solidFill>
                <a:latin typeface="Canva Sans"/>
                <a:ea typeface="Canva Sans"/>
                <a:cs typeface="Canva Sans"/>
                <a:sym typeface="Canva Sans"/>
              </a:rPr>
              <a:t>ng v</a:t>
            </a:r>
            <a:r>
              <a:rPr lang="en-US" sz="2599">
                <a:solidFill>
                  <a:srgbClr val="000000"/>
                </a:solidFill>
                <a:latin typeface="Canva Sans"/>
                <a:ea typeface="Canva Sans"/>
                <a:cs typeface="Canva Sans"/>
                <a:sym typeface="Canva Sans"/>
              </a:rPr>
              <a:t>iệc), </a:t>
            </a:r>
            <a:r>
              <a:rPr lang="en-US" sz="2599" u="none">
                <a:solidFill>
                  <a:srgbClr val="000000"/>
                </a:solidFill>
                <a:latin typeface="Canva Sans"/>
                <a:ea typeface="Canva Sans"/>
                <a:cs typeface="Canva Sans"/>
                <a:sym typeface="Canva Sans"/>
              </a:rPr>
              <a:t>tạo ra kế</a:t>
            </a:r>
            <a:r>
              <a:rPr lang="en-US" sz="2599">
                <a:solidFill>
                  <a:srgbClr val="000000"/>
                </a:solidFill>
                <a:latin typeface="Canva Sans"/>
                <a:ea typeface="Canva Sans"/>
                <a:cs typeface="Canva Sans"/>
                <a:sym typeface="Canva Sans"/>
              </a:rPr>
              <a:t>t quả thông minh và cá nhân hóa hơn nhờ vào mô hình đồ thị 3D.</a:t>
            </a:r>
          </a:p>
        </p:txBody>
      </p:sp>
      <p:sp>
        <p:nvSpPr>
          <p:cNvPr name="TextBox 4" id="4"/>
          <p:cNvSpPr txBox="true"/>
          <p:nvPr/>
        </p:nvSpPr>
        <p:spPr>
          <a:xfrm rot="0">
            <a:off x="533439" y="540551"/>
            <a:ext cx="8610561" cy="998601"/>
          </a:xfrm>
          <a:prstGeom prst="rect">
            <a:avLst/>
          </a:prstGeom>
        </p:spPr>
        <p:txBody>
          <a:bodyPr anchor="t" rtlCol="false" tIns="0" lIns="0" bIns="0" rIns="0">
            <a:spAutoFit/>
          </a:bodyPr>
          <a:lstStyle/>
          <a:p>
            <a:pPr algn="l">
              <a:lnSpc>
                <a:spcPts val="8142"/>
              </a:lnSpc>
            </a:pPr>
            <a:r>
              <a:rPr lang="en-US" sz="5900" b="true">
                <a:solidFill>
                  <a:srgbClr val="000000"/>
                </a:solidFill>
                <a:latin typeface="Montserrat Bold"/>
                <a:ea typeface="Montserrat Bold"/>
                <a:cs typeface="Montserrat Bold"/>
                <a:sym typeface="Montserrat Bold"/>
              </a:rPr>
              <a:t>3. Knowledge Graph: </a:t>
            </a:r>
          </a:p>
        </p:txBody>
      </p:sp>
    </p:spTree>
  </p:cSld>
  <p:clrMapOvr>
    <a:masterClrMapping/>
  </p:clrMapOvr>
</p:sld>
</file>

<file path=ppt/slides/slide8.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1028700" y="933450"/>
            <a:ext cx="16230600" cy="948309"/>
          </a:xfrm>
          <a:prstGeom prst="rect">
            <a:avLst/>
          </a:prstGeom>
        </p:spPr>
        <p:txBody>
          <a:bodyPr anchor="t" rtlCol="false" tIns="0" lIns="0" bIns="0" rIns="0">
            <a:spAutoFit/>
          </a:bodyPr>
          <a:lstStyle/>
          <a:p>
            <a:pPr algn="l">
              <a:lnSpc>
                <a:spcPts val="7728"/>
              </a:lnSpc>
            </a:pPr>
            <a:r>
              <a:rPr lang="en-US" sz="5600" b="true">
                <a:solidFill>
                  <a:srgbClr val="000000"/>
                </a:solidFill>
                <a:latin typeface="Montserrat Bold"/>
                <a:ea typeface="Montserrat Bold"/>
                <a:cs typeface="Montserrat Bold"/>
                <a:sym typeface="Montserrat Bold"/>
              </a:rPr>
              <a:t>4. Specific case: Bài toán tìm kiếm địa điểm </a:t>
            </a:r>
          </a:p>
        </p:txBody>
      </p:sp>
      <p:sp>
        <p:nvSpPr>
          <p:cNvPr name="TextBox 3" id="3"/>
          <p:cNvSpPr txBox="true"/>
          <p:nvPr/>
        </p:nvSpPr>
        <p:spPr>
          <a:xfrm rot="0">
            <a:off x="1028700" y="3061970"/>
            <a:ext cx="16230600" cy="4105910"/>
          </a:xfrm>
          <a:prstGeom prst="rect">
            <a:avLst/>
          </a:prstGeom>
        </p:spPr>
        <p:txBody>
          <a:bodyPr anchor="t" rtlCol="false" tIns="0" lIns="0" bIns="0" rIns="0">
            <a:spAutoFit/>
          </a:bodyPr>
          <a:lstStyle/>
          <a:p>
            <a:pPr algn="l">
              <a:lnSpc>
                <a:spcPts val="3639"/>
              </a:lnSpc>
            </a:pPr>
            <a:r>
              <a:rPr lang="en-US" sz="2599">
                <a:solidFill>
                  <a:srgbClr val="000000"/>
                </a:solidFill>
                <a:latin typeface="Canva Sans"/>
                <a:ea typeface="Canva Sans"/>
                <a:cs typeface="Canva Sans"/>
                <a:sym typeface="Canva Sans"/>
              </a:rPr>
              <a:t>C</a:t>
            </a:r>
            <a:r>
              <a:rPr lang="en-US" sz="2599">
                <a:solidFill>
                  <a:srgbClr val="000000"/>
                </a:solidFill>
                <a:latin typeface="Canva Sans"/>
                <a:ea typeface="Canva Sans"/>
                <a:cs typeface="Canva Sans"/>
                <a:sym typeface="Canva Sans"/>
              </a:rPr>
              <a:t>ha</a:t>
            </a:r>
            <a:r>
              <a:rPr lang="en-US" sz="2599">
                <a:solidFill>
                  <a:srgbClr val="000000"/>
                </a:solidFill>
                <a:latin typeface="Canva Sans"/>
                <a:ea typeface="Canva Sans"/>
                <a:cs typeface="Canva Sans"/>
                <a:sym typeface="Canva Sans"/>
              </a:rPr>
              <a:t>tbot tìm kiếm địa điểm là một </a:t>
            </a:r>
            <a:r>
              <a:rPr lang="en-US" sz="2599">
                <a:solidFill>
                  <a:srgbClr val="000000"/>
                </a:solidFill>
                <a:latin typeface="Canva Sans"/>
                <a:ea typeface="Canva Sans"/>
                <a:cs typeface="Canva Sans"/>
                <a:sym typeface="Canva Sans"/>
              </a:rPr>
              <a:t>trườ</a:t>
            </a:r>
            <a:r>
              <a:rPr lang="en-US" sz="2599">
                <a:solidFill>
                  <a:srgbClr val="000000"/>
                </a:solidFill>
                <a:latin typeface="Canva Sans"/>
                <a:ea typeface="Canva Sans"/>
                <a:cs typeface="Canva Sans"/>
                <a:sym typeface="Canva Sans"/>
              </a:rPr>
              <a:t>n</a:t>
            </a:r>
            <a:r>
              <a:rPr lang="en-US" sz="2599">
                <a:solidFill>
                  <a:srgbClr val="000000"/>
                </a:solidFill>
                <a:latin typeface="Canva Sans"/>
                <a:ea typeface="Canva Sans"/>
                <a:cs typeface="Canva Sans"/>
                <a:sym typeface="Canva Sans"/>
              </a:rPr>
              <a:t>g </a:t>
            </a:r>
            <a:r>
              <a:rPr lang="en-US" sz="2599">
                <a:solidFill>
                  <a:srgbClr val="000000"/>
                </a:solidFill>
                <a:latin typeface="Canva Sans"/>
                <a:ea typeface="Canva Sans"/>
                <a:cs typeface="Canva Sans"/>
                <a:sym typeface="Canva Sans"/>
              </a:rPr>
              <a:t>hợp sử dụng lý tưởng vì nó </a:t>
            </a:r>
            <a:r>
              <a:rPr lang="en-US" sz="2599" b="true">
                <a:solidFill>
                  <a:srgbClr val="000000"/>
                </a:solidFill>
                <a:latin typeface="Canva Sans Bold"/>
                <a:ea typeface="Canva Sans Bold"/>
                <a:cs typeface="Canva Sans Bold"/>
                <a:sym typeface="Canva Sans Bold"/>
              </a:rPr>
              <a:t>yêu cầu hiểu ý định phức tạp</a:t>
            </a:r>
            <a:r>
              <a:rPr lang="en-US" sz="2599">
                <a:solidFill>
                  <a:srgbClr val="000000"/>
                </a:solidFill>
                <a:latin typeface="Canva Sans"/>
                <a:ea typeface="Canva Sans"/>
                <a:cs typeface="Canva Sans"/>
                <a:sym typeface="Canva Sans"/>
              </a:rPr>
              <a:t> (ví dụ: tìm nhà hàng gần đây với </a:t>
            </a:r>
            <a:r>
              <a:rPr lang="en-US" sz="2599">
                <a:solidFill>
                  <a:srgbClr val="000000"/>
                </a:solidFill>
                <a:latin typeface="Canva Sans"/>
                <a:ea typeface="Canva Sans"/>
                <a:cs typeface="Canva Sans"/>
                <a:sym typeface="Canva Sans"/>
              </a:rPr>
              <a:t>g</a:t>
            </a:r>
            <a:r>
              <a:rPr lang="en-US" sz="2599">
                <a:solidFill>
                  <a:srgbClr val="000000"/>
                </a:solidFill>
                <a:latin typeface="Canva Sans"/>
                <a:ea typeface="Canva Sans"/>
                <a:cs typeface="Canva Sans"/>
                <a:sym typeface="Canva Sans"/>
              </a:rPr>
              <a:t>iá</a:t>
            </a:r>
            <a:r>
              <a:rPr lang="en-US" sz="2599">
                <a:solidFill>
                  <a:srgbClr val="000000"/>
                </a:solidFill>
                <a:latin typeface="Canva Sans"/>
                <a:ea typeface="Canva Sans"/>
                <a:cs typeface="Canva Sans"/>
                <a:sym typeface="Canva Sans"/>
              </a:rPr>
              <a:t> </a:t>
            </a:r>
            <a:r>
              <a:rPr lang="en-US" sz="2599">
                <a:solidFill>
                  <a:srgbClr val="000000"/>
                </a:solidFill>
                <a:latin typeface="Canva Sans"/>
                <a:ea typeface="Canva Sans"/>
                <a:cs typeface="Canva Sans"/>
                <a:sym typeface="Canva Sans"/>
              </a:rPr>
              <a:t>cả</a:t>
            </a:r>
            <a:r>
              <a:rPr lang="en-US" sz="2599">
                <a:solidFill>
                  <a:srgbClr val="000000"/>
                </a:solidFill>
                <a:latin typeface="Canva Sans"/>
                <a:ea typeface="Canva Sans"/>
                <a:cs typeface="Canva Sans"/>
                <a:sym typeface="Canva Sans"/>
              </a:rPr>
              <a:t> </a:t>
            </a:r>
            <a:r>
              <a:rPr lang="en-US" sz="2599">
                <a:solidFill>
                  <a:srgbClr val="000000"/>
                </a:solidFill>
                <a:latin typeface="Canva Sans"/>
                <a:ea typeface="Canva Sans"/>
                <a:cs typeface="Canva Sans"/>
                <a:sym typeface="Canva Sans"/>
              </a:rPr>
              <a:t>p</a:t>
            </a:r>
            <a:r>
              <a:rPr lang="en-US" sz="2599">
                <a:solidFill>
                  <a:srgbClr val="000000"/>
                </a:solidFill>
                <a:latin typeface="Canva Sans"/>
                <a:ea typeface="Canva Sans"/>
                <a:cs typeface="Canva Sans"/>
                <a:sym typeface="Canva Sans"/>
              </a:rPr>
              <a:t>h</a:t>
            </a:r>
            <a:r>
              <a:rPr lang="en-US" sz="2599">
                <a:solidFill>
                  <a:srgbClr val="000000"/>
                </a:solidFill>
                <a:latin typeface="Canva Sans"/>
                <a:ea typeface="Canva Sans"/>
                <a:cs typeface="Canva Sans"/>
                <a:sym typeface="Canva Sans"/>
              </a:rPr>
              <a:t>ả</a:t>
            </a:r>
            <a:r>
              <a:rPr lang="en-US" sz="2599">
                <a:solidFill>
                  <a:srgbClr val="000000"/>
                </a:solidFill>
                <a:latin typeface="Canva Sans"/>
                <a:ea typeface="Canva Sans"/>
                <a:cs typeface="Canva Sans"/>
                <a:sym typeface="Canva Sans"/>
              </a:rPr>
              <a:t>i c</a:t>
            </a:r>
            <a:r>
              <a:rPr lang="en-US" sz="2599">
                <a:solidFill>
                  <a:srgbClr val="000000"/>
                </a:solidFill>
                <a:latin typeface="Canva Sans"/>
                <a:ea typeface="Canva Sans"/>
                <a:cs typeface="Canva Sans"/>
                <a:sym typeface="Canva Sans"/>
              </a:rPr>
              <a:t>hă</a:t>
            </a:r>
            <a:r>
              <a:rPr lang="en-US" sz="2599">
                <a:solidFill>
                  <a:srgbClr val="000000"/>
                </a:solidFill>
                <a:latin typeface="Canva Sans"/>
                <a:ea typeface="Canva Sans"/>
                <a:cs typeface="Canva Sans"/>
                <a:sym typeface="Canva Sans"/>
              </a:rPr>
              <a:t>ng</a:t>
            </a:r>
            <a:r>
              <a:rPr lang="en-US" sz="2599">
                <a:solidFill>
                  <a:srgbClr val="000000"/>
                </a:solidFill>
                <a:latin typeface="Canva Sans"/>
                <a:ea typeface="Canva Sans"/>
                <a:cs typeface="Canva Sans"/>
                <a:sym typeface="Canva Sans"/>
              </a:rPr>
              <a:t>) và</a:t>
            </a:r>
            <a:r>
              <a:rPr lang="en-US" sz="2599">
                <a:solidFill>
                  <a:srgbClr val="000000"/>
                </a:solidFill>
                <a:latin typeface="Canva Sans"/>
                <a:ea typeface="Canva Sans"/>
                <a:cs typeface="Canva Sans"/>
                <a:sym typeface="Canva Sans"/>
              </a:rPr>
              <a:t> </a:t>
            </a:r>
            <a:r>
              <a:rPr lang="en-US" sz="2599" b="true">
                <a:solidFill>
                  <a:srgbClr val="000000"/>
                </a:solidFill>
                <a:latin typeface="Canva Sans Bold"/>
                <a:ea typeface="Canva Sans Bold"/>
                <a:cs typeface="Canva Sans Bold"/>
                <a:sym typeface="Canva Sans Bold"/>
              </a:rPr>
              <a:t>ngữ cảnh đa dạng </a:t>
            </a:r>
            <a:r>
              <a:rPr lang="en-US" sz="2599">
                <a:solidFill>
                  <a:srgbClr val="000000"/>
                </a:solidFill>
                <a:latin typeface="Canva Sans"/>
                <a:ea typeface="Canva Sans"/>
                <a:cs typeface="Canva Sans"/>
                <a:sym typeface="Canva Sans"/>
              </a:rPr>
              <a:t>(vị trí, sở thích). </a:t>
            </a:r>
          </a:p>
          <a:p>
            <a:pPr algn="l">
              <a:lnSpc>
                <a:spcPts val="3639"/>
              </a:lnSpc>
            </a:pPr>
          </a:p>
          <a:p>
            <a:pPr algn="l" marL="561337" indent="-280669" lvl="1">
              <a:lnSpc>
                <a:spcPts val="3639"/>
              </a:lnSpc>
              <a:buFont typeface="Arial"/>
              <a:buChar char="•"/>
            </a:pPr>
            <a:r>
              <a:rPr lang="en-US" sz="2599">
                <a:solidFill>
                  <a:srgbClr val="000000"/>
                </a:solidFill>
                <a:latin typeface="Canva Sans"/>
                <a:ea typeface="Canva Sans"/>
                <a:cs typeface="Canva Sans"/>
                <a:sym typeface="Canva Sans"/>
              </a:rPr>
              <a:t>Bài viết Knowledge Graph-based ChatBot đề cập đến kịch bản gia đình lập kế hoạch du lịch, nơi đồ thị tri thức ghi nhớ c</a:t>
            </a:r>
            <a:r>
              <a:rPr lang="en-US" sz="2599">
                <a:solidFill>
                  <a:srgbClr val="000000"/>
                </a:solidFill>
                <a:latin typeface="Canva Sans"/>
                <a:ea typeface="Canva Sans"/>
                <a:cs typeface="Canva Sans"/>
                <a:sym typeface="Canva Sans"/>
              </a:rPr>
              <a:t>u</a:t>
            </a:r>
            <a:r>
              <a:rPr lang="en-US" sz="2599">
                <a:solidFill>
                  <a:srgbClr val="000000"/>
                </a:solidFill>
                <a:latin typeface="Canva Sans"/>
                <a:ea typeface="Canva Sans"/>
                <a:cs typeface="Canva Sans"/>
                <a:sym typeface="Canva Sans"/>
              </a:rPr>
              <a:t>ộc</a:t>
            </a:r>
            <a:r>
              <a:rPr lang="en-US" sz="2599">
                <a:solidFill>
                  <a:srgbClr val="000000"/>
                </a:solidFill>
                <a:latin typeface="Canva Sans"/>
                <a:ea typeface="Canva Sans"/>
                <a:cs typeface="Canva Sans"/>
                <a:sym typeface="Canva Sans"/>
              </a:rPr>
              <a:t> t</a:t>
            </a:r>
            <a:r>
              <a:rPr lang="en-US" sz="2599">
                <a:solidFill>
                  <a:srgbClr val="000000"/>
                </a:solidFill>
                <a:latin typeface="Canva Sans"/>
                <a:ea typeface="Canva Sans"/>
                <a:cs typeface="Canva Sans"/>
                <a:sym typeface="Canva Sans"/>
              </a:rPr>
              <a:t>hảo</a:t>
            </a:r>
            <a:r>
              <a:rPr lang="en-US" sz="2599">
                <a:solidFill>
                  <a:srgbClr val="000000"/>
                </a:solidFill>
                <a:latin typeface="Canva Sans"/>
                <a:ea typeface="Canva Sans"/>
                <a:cs typeface="Canva Sans"/>
                <a:sym typeface="Canva Sans"/>
              </a:rPr>
              <a:t> </a:t>
            </a:r>
            <a:r>
              <a:rPr lang="en-US" sz="2599">
                <a:solidFill>
                  <a:srgbClr val="000000"/>
                </a:solidFill>
                <a:latin typeface="Canva Sans"/>
                <a:ea typeface="Canva Sans"/>
                <a:cs typeface="Canva Sans"/>
                <a:sym typeface="Canva Sans"/>
              </a:rPr>
              <a:t>l</a:t>
            </a:r>
            <a:r>
              <a:rPr lang="en-US" sz="2599">
                <a:solidFill>
                  <a:srgbClr val="000000"/>
                </a:solidFill>
                <a:latin typeface="Canva Sans"/>
                <a:ea typeface="Canva Sans"/>
                <a:cs typeface="Canva Sans"/>
                <a:sym typeface="Canva Sans"/>
              </a:rPr>
              <a:t>u</a:t>
            </a:r>
            <a:r>
              <a:rPr lang="en-US" sz="2599">
                <a:solidFill>
                  <a:srgbClr val="000000"/>
                </a:solidFill>
                <a:latin typeface="Canva Sans"/>
                <a:ea typeface="Canva Sans"/>
                <a:cs typeface="Canva Sans"/>
                <a:sym typeface="Canva Sans"/>
              </a:rPr>
              <a:t>ậ</a:t>
            </a:r>
            <a:r>
              <a:rPr lang="en-US" sz="2599">
                <a:solidFill>
                  <a:srgbClr val="000000"/>
                </a:solidFill>
                <a:latin typeface="Canva Sans"/>
                <a:ea typeface="Canva Sans"/>
                <a:cs typeface="Canva Sans"/>
                <a:sym typeface="Canva Sans"/>
              </a:rPr>
              <a:t>n t</a:t>
            </a:r>
            <a:r>
              <a:rPr lang="en-US" sz="2599">
                <a:solidFill>
                  <a:srgbClr val="000000"/>
                </a:solidFill>
                <a:latin typeface="Canva Sans"/>
                <a:ea typeface="Canva Sans"/>
                <a:cs typeface="Canva Sans"/>
                <a:sym typeface="Canva Sans"/>
              </a:rPr>
              <a:t>rướ</a:t>
            </a:r>
            <a:r>
              <a:rPr lang="en-US" sz="2599">
                <a:solidFill>
                  <a:srgbClr val="000000"/>
                </a:solidFill>
                <a:latin typeface="Canva Sans"/>
                <a:ea typeface="Canva Sans"/>
                <a:cs typeface="Canva Sans"/>
                <a:sym typeface="Canva Sans"/>
              </a:rPr>
              <a:t>c </a:t>
            </a:r>
            <a:r>
              <a:rPr lang="en-US" sz="2599">
                <a:solidFill>
                  <a:srgbClr val="000000"/>
                </a:solidFill>
                <a:latin typeface="Canva Sans"/>
                <a:ea typeface="Canva Sans"/>
                <a:cs typeface="Canva Sans"/>
                <a:sym typeface="Canva Sans"/>
              </a:rPr>
              <a:t>đây</a:t>
            </a:r>
            <a:r>
              <a:rPr lang="en-US" sz="2599">
                <a:solidFill>
                  <a:srgbClr val="000000"/>
                </a:solidFill>
                <a:latin typeface="Canva Sans"/>
                <a:ea typeface="Canva Sans"/>
                <a:cs typeface="Canva Sans"/>
                <a:sym typeface="Canva Sans"/>
              </a:rPr>
              <a:t> </a:t>
            </a:r>
            <a:r>
              <a:rPr lang="en-US" sz="2599">
                <a:solidFill>
                  <a:srgbClr val="000000"/>
                </a:solidFill>
                <a:latin typeface="Canva Sans"/>
                <a:ea typeface="Canva Sans"/>
                <a:cs typeface="Canva Sans"/>
                <a:sym typeface="Canva Sans"/>
              </a:rPr>
              <a:t>(</a:t>
            </a:r>
            <a:r>
              <a:rPr lang="en-US" sz="2599">
                <a:solidFill>
                  <a:srgbClr val="000000"/>
                </a:solidFill>
                <a:latin typeface="Canva Sans"/>
                <a:ea typeface="Canva Sans"/>
                <a:cs typeface="Canva Sans"/>
                <a:sym typeface="Canva Sans"/>
              </a:rPr>
              <a:t>như đ</a:t>
            </a:r>
            <a:r>
              <a:rPr lang="en-US" sz="2599">
                <a:solidFill>
                  <a:srgbClr val="000000"/>
                </a:solidFill>
                <a:latin typeface="Canva Sans"/>
                <a:ea typeface="Canva Sans"/>
                <a:cs typeface="Canva Sans"/>
                <a:sym typeface="Canva Sans"/>
              </a:rPr>
              <a:t>i</a:t>
            </a:r>
            <a:r>
              <a:rPr lang="en-US" sz="2599">
                <a:solidFill>
                  <a:srgbClr val="000000"/>
                </a:solidFill>
                <a:latin typeface="Canva Sans"/>
                <a:ea typeface="Canva Sans"/>
                <a:cs typeface="Canva Sans"/>
                <a:sym typeface="Canva Sans"/>
              </a:rPr>
              <a:t> </a:t>
            </a:r>
            <a:r>
              <a:rPr lang="en-US" sz="2599">
                <a:solidFill>
                  <a:srgbClr val="000000"/>
                </a:solidFill>
                <a:latin typeface="Canva Sans"/>
                <a:ea typeface="Canva Sans"/>
                <a:cs typeface="Canva Sans"/>
                <a:sym typeface="Canva Sans"/>
              </a:rPr>
              <a:t>Port</a:t>
            </a:r>
            <a:r>
              <a:rPr lang="en-US" sz="2599">
                <a:solidFill>
                  <a:srgbClr val="000000"/>
                </a:solidFill>
                <a:latin typeface="Canva Sans"/>
                <a:ea typeface="Canva Sans"/>
                <a:cs typeface="Canva Sans"/>
                <a:sym typeface="Canva Sans"/>
              </a:rPr>
              <a:t> </a:t>
            </a:r>
            <a:r>
              <a:rPr lang="en-US" sz="2599">
                <a:solidFill>
                  <a:srgbClr val="000000"/>
                </a:solidFill>
                <a:latin typeface="Canva Sans"/>
                <a:ea typeface="Canva Sans"/>
                <a:cs typeface="Canva Sans"/>
                <a:sym typeface="Canva Sans"/>
              </a:rPr>
              <a:t>B</a:t>
            </a:r>
            <a:r>
              <a:rPr lang="en-US" sz="2599">
                <a:solidFill>
                  <a:srgbClr val="000000"/>
                </a:solidFill>
                <a:latin typeface="Canva Sans"/>
                <a:ea typeface="Canva Sans"/>
                <a:cs typeface="Canva Sans"/>
                <a:sym typeface="Canva Sans"/>
              </a:rPr>
              <a:t>l</a:t>
            </a:r>
            <a:r>
              <a:rPr lang="en-US" sz="2599">
                <a:solidFill>
                  <a:srgbClr val="000000"/>
                </a:solidFill>
                <a:latin typeface="Canva Sans"/>
                <a:ea typeface="Canva Sans"/>
                <a:cs typeface="Canva Sans"/>
                <a:sym typeface="Canva Sans"/>
              </a:rPr>
              <a:t>a</a:t>
            </a:r>
            <a:r>
              <a:rPr lang="en-US" sz="2599">
                <a:solidFill>
                  <a:srgbClr val="000000"/>
                </a:solidFill>
                <a:latin typeface="Canva Sans"/>
                <a:ea typeface="Canva Sans"/>
                <a:cs typeface="Canva Sans"/>
                <a:sym typeface="Canva Sans"/>
              </a:rPr>
              <a:t>i</a:t>
            </a:r>
            <a:r>
              <a:rPr lang="en-US" sz="2599">
                <a:solidFill>
                  <a:srgbClr val="000000"/>
                </a:solidFill>
                <a:latin typeface="Canva Sans"/>
                <a:ea typeface="Canva Sans"/>
                <a:cs typeface="Canva Sans"/>
                <a:sym typeface="Canva Sans"/>
              </a:rPr>
              <a:t>r)</a:t>
            </a:r>
            <a:r>
              <a:rPr lang="en-US" sz="2599">
                <a:solidFill>
                  <a:srgbClr val="000000"/>
                </a:solidFill>
                <a:latin typeface="Canva Sans"/>
                <a:ea typeface="Canva Sans"/>
                <a:cs typeface="Canva Sans"/>
                <a:sym typeface="Canva Sans"/>
              </a:rPr>
              <a:t> và đ</a:t>
            </a:r>
            <a:r>
              <a:rPr lang="en-US" sz="2599">
                <a:solidFill>
                  <a:srgbClr val="000000"/>
                </a:solidFill>
                <a:latin typeface="Canva Sans"/>
                <a:ea typeface="Canva Sans"/>
                <a:cs typeface="Canva Sans"/>
                <a:sym typeface="Canva Sans"/>
              </a:rPr>
              <a:t>ề</a:t>
            </a:r>
            <a:r>
              <a:rPr lang="en-US" sz="2599">
                <a:solidFill>
                  <a:srgbClr val="000000"/>
                </a:solidFill>
                <a:latin typeface="Canva Sans"/>
                <a:ea typeface="Canva Sans"/>
                <a:cs typeface="Canva Sans"/>
                <a:sym typeface="Canva Sans"/>
              </a:rPr>
              <a:t> </a:t>
            </a:r>
            <a:r>
              <a:rPr lang="en-US" sz="2599">
                <a:solidFill>
                  <a:srgbClr val="000000"/>
                </a:solidFill>
                <a:latin typeface="Canva Sans"/>
                <a:ea typeface="Canva Sans"/>
                <a:cs typeface="Canva Sans"/>
                <a:sym typeface="Canva Sans"/>
              </a:rPr>
              <a:t>x</a:t>
            </a:r>
            <a:r>
              <a:rPr lang="en-US" sz="2599">
                <a:solidFill>
                  <a:srgbClr val="000000"/>
                </a:solidFill>
                <a:latin typeface="Canva Sans"/>
                <a:ea typeface="Canva Sans"/>
                <a:cs typeface="Canva Sans"/>
                <a:sym typeface="Canva Sans"/>
              </a:rPr>
              <a:t>u</a:t>
            </a:r>
            <a:r>
              <a:rPr lang="en-US" sz="2599">
                <a:solidFill>
                  <a:srgbClr val="000000"/>
                </a:solidFill>
                <a:latin typeface="Canva Sans"/>
                <a:ea typeface="Canva Sans"/>
                <a:cs typeface="Canva Sans"/>
                <a:sym typeface="Canva Sans"/>
              </a:rPr>
              <a:t>ất</a:t>
            </a:r>
            <a:r>
              <a:rPr lang="en-US" sz="2599">
                <a:solidFill>
                  <a:srgbClr val="000000"/>
                </a:solidFill>
                <a:latin typeface="Canva Sans"/>
                <a:ea typeface="Canva Sans"/>
                <a:cs typeface="Canva Sans"/>
                <a:sym typeface="Canva Sans"/>
              </a:rPr>
              <a:t> l</a:t>
            </a:r>
            <a:r>
              <a:rPr lang="en-US" sz="2599">
                <a:solidFill>
                  <a:srgbClr val="000000"/>
                </a:solidFill>
                <a:latin typeface="Canva Sans"/>
                <a:ea typeface="Canva Sans"/>
                <a:cs typeface="Canva Sans"/>
                <a:sym typeface="Canva Sans"/>
              </a:rPr>
              <a:t>ạ</a:t>
            </a:r>
            <a:r>
              <a:rPr lang="en-US" sz="2599">
                <a:solidFill>
                  <a:srgbClr val="000000"/>
                </a:solidFill>
                <a:latin typeface="Canva Sans"/>
                <a:ea typeface="Canva Sans"/>
                <a:cs typeface="Canva Sans"/>
                <a:sym typeface="Canva Sans"/>
              </a:rPr>
              <a:t>i </a:t>
            </a:r>
            <a:r>
              <a:rPr lang="en-US" sz="2599">
                <a:solidFill>
                  <a:srgbClr val="000000"/>
                </a:solidFill>
                <a:latin typeface="Canva Sans"/>
                <a:ea typeface="Canva Sans"/>
                <a:cs typeface="Canva Sans"/>
                <a:sym typeface="Canva Sans"/>
              </a:rPr>
              <a:t>k</a:t>
            </a:r>
            <a:r>
              <a:rPr lang="en-US" sz="2599">
                <a:solidFill>
                  <a:srgbClr val="000000"/>
                </a:solidFill>
                <a:latin typeface="Canva Sans"/>
                <a:ea typeface="Canva Sans"/>
                <a:cs typeface="Canva Sans"/>
                <a:sym typeface="Canva Sans"/>
              </a:rPr>
              <a:t>hi</a:t>
            </a:r>
            <a:r>
              <a:rPr lang="en-US" sz="2599">
                <a:solidFill>
                  <a:srgbClr val="000000"/>
                </a:solidFill>
                <a:latin typeface="Canva Sans"/>
                <a:ea typeface="Canva Sans"/>
                <a:cs typeface="Canva Sans"/>
                <a:sym typeface="Canva Sans"/>
              </a:rPr>
              <a:t> cần. </a:t>
            </a:r>
          </a:p>
          <a:p>
            <a:pPr algn="l">
              <a:lnSpc>
                <a:spcPts val="3639"/>
              </a:lnSpc>
            </a:pPr>
          </a:p>
          <a:p>
            <a:pPr algn="l" marL="561337" indent="-280669" lvl="1">
              <a:lnSpc>
                <a:spcPts val="3639"/>
              </a:lnSpc>
              <a:buFont typeface="Arial"/>
              <a:buChar char="•"/>
            </a:pPr>
            <a:r>
              <a:rPr lang="en-US" sz="2599">
                <a:solidFill>
                  <a:srgbClr val="000000"/>
                </a:solidFill>
                <a:latin typeface="Canva Sans"/>
                <a:ea typeface="Canva Sans"/>
                <a:cs typeface="Canva Sans"/>
                <a:sym typeface="Canva Sans"/>
              </a:rPr>
              <a:t>Với đầ</a:t>
            </a:r>
            <a:r>
              <a:rPr lang="en-US" sz="2599" u="none">
                <a:solidFill>
                  <a:srgbClr val="000000"/>
                </a:solidFill>
                <a:latin typeface="Canva Sans"/>
                <a:ea typeface="Canva Sans"/>
                <a:cs typeface="Canva Sans"/>
                <a:sym typeface="Canva Sans"/>
              </a:rPr>
              <a:t>u </a:t>
            </a:r>
            <a:r>
              <a:rPr lang="en-US" sz="2599">
                <a:solidFill>
                  <a:srgbClr val="000000"/>
                </a:solidFill>
                <a:latin typeface="Canva Sans"/>
                <a:ea typeface="Canva Sans"/>
                <a:cs typeface="Canva Sans"/>
                <a:sym typeface="Canva Sans"/>
              </a:rPr>
              <a:t>và</a:t>
            </a:r>
            <a:r>
              <a:rPr lang="en-US" sz="2599" u="none">
                <a:solidFill>
                  <a:srgbClr val="000000"/>
                </a:solidFill>
                <a:latin typeface="Canva Sans"/>
                <a:ea typeface="Canva Sans"/>
                <a:cs typeface="Canva Sans"/>
                <a:sym typeface="Canva Sans"/>
              </a:rPr>
              <a:t>o </a:t>
            </a:r>
            <a:r>
              <a:rPr lang="en-US" sz="2599">
                <a:solidFill>
                  <a:srgbClr val="000000"/>
                </a:solidFill>
                <a:latin typeface="Canva Sans"/>
                <a:ea typeface="Canva Sans"/>
                <a:cs typeface="Canva Sans"/>
                <a:sym typeface="Canva Sans"/>
              </a:rPr>
              <a:t>đ</a:t>
            </a:r>
            <a:r>
              <a:rPr lang="en-US" sz="2599" u="none">
                <a:solidFill>
                  <a:srgbClr val="000000"/>
                </a:solidFill>
                <a:latin typeface="Canva Sans"/>
                <a:ea typeface="Canva Sans"/>
                <a:cs typeface="Canva Sans"/>
                <a:sym typeface="Canva Sans"/>
              </a:rPr>
              <a:t>a ph</a:t>
            </a:r>
            <a:r>
              <a:rPr lang="en-US" sz="2599">
                <a:solidFill>
                  <a:srgbClr val="000000"/>
                </a:solidFill>
                <a:latin typeface="Canva Sans"/>
                <a:ea typeface="Canva Sans"/>
                <a:cs typeface="Canva Sans"/>
                <a:sym typeface="Canva Sans"/>
              </a:rPr>
              <a:t>ương thức, chatbot có thể xử lý cả văn bản ("tìm quá</a:t>
            </a:r>
            <a:r>
              <a:rPr lang="en-US" sz="2599" u="none">
                <a:solidFill>
                  <a:srgbClr val="000000"/>
                </a:solidFill>
                <a:latin typeface="Canva Sans"/>
                <a:ea typeface="Canva Sans"/>
                <a:cs typeface="Canva Sans"/>
                <a:sym typeface="Canva Sans"/>
              </a:rPr>
              <a:t>n </a:t>
            </a:r>
            <a:r>
              <a:rPr lang="en-US" sz="2599">
                <a:solidFill>
                  <a:srgbClr val="000000"/>
                </a:solidFill>
                <a:latin typeface="Canva Sans"/>
                <a:ea typeface="Canva Sans"/>
                <a:cs typeface="Canva Sans"/>
                <a:sym typeface="Canva Sans"/>
              </a:rPr>
              <a:t>cà</a:t>
            </a:r>
            <a:r>
              <a:rPr lang="en-US" sz="2599" u="none">
                <a:solidFill>
                  <a:srgbClr val="000000"/>
                </a:solidFill>
                <a:latin typeface="Canva Sans"/>
                <a:ea typeface="Canva Sans"/>
                <a:cs typeface="Canva Sans"/>
                <a:sym typeface="Canva Sans"/>
              </a:rPr>
              <a:t> ph</a:t>
            </a:r>
            <a:r>
              <a:rPr lang="en-US" sz="2599">
                <a:solidFill>
                  <a:srgbClr val="000000"/>
                </a:solidFill>
                <a:latin typeface="Canva Sans"/>
                <a:ea typeface="Canva Sans"/>
                <a:cs typeface="Canva Sans"/>
                <a:sym typeface="Canva Sans"/>
              </a:rPr>
              <a:t>ê")</a:t>
            </a:r>
            <a:r>
              <a:rPr lang="en-US" sz="2599" u="none">
                <a:solidFill>
                  <a:srgbClr val="000000"/>
                </a:solidFill>
                <a:latin typeface="Canva Sans"/>
                <a:ea typeface="Canva Sans"/>
                <a:cs typeface="Canva Sans"/>
                <a:sym typeface="Canva Sans"/>
              </a:rPr>
              <a:t> </a:t>
            </a:r>
            <a:r>
              <a:rPr lang="en-US" sz="2599">
                <a:solidFill>
                  <a:srgbClr val="000000"/>
                </a:solidFill>
                <a:latin typeface="Canva Sans"/>
                <a:ea typeface="Canva Sans"/>
                <a:cs typeface="Canva Sans"/>
                <a:sym typeface="Canva Sans"/>
              </a:rPr>
              <a:t>và </a:t>
            </a:r>
            <a:r>
              <a:rPr lang="en-US" sz="2599" u="none">
                <a:solidFill>
                  <a:srgbClr val="000000"/>
                </a:solidFill>
                <a:latin typeface="Canva Sans"/>
                <a:ea typeface="Canva Sans"/>
                <a:cs typeface="Canva Sans"/>
                <a:sym typeface="Canva Sans"/>
              </a:rPr>
              <a:t>h</a:t>
            </a:r>
            <a:r>
              <a:rPr lang="en-US" sz="2599">
                <a:solidFill>
                  <a:srgbClr val="000000"/>
                </a:solidFill>
                <a:latin typeface="Canva Sans"/>
                <a:ea typeface="Canva Sans"/>
                <a:cs typeface="Canva Sans"/>
                <a:sym typeface="Canva Sans"/>
              </a:rPr>
              <a:t>ìn</a:t>
            </a:r>
            <a:r>
              <a:rPr lang="en-US" sz="2599" u="none">
                <a:solidFill>
                  <a:srgbClr val="000000"/>
                </a:solidFill>
                <a:latin typeface="Canva Sans"/>
                <a:ea typeface="Canva Sans"/>
                <a:cs typeface="Canva Sans"/>
                <a:sym typeface="Canva Sans"/>
              </a:rPr>
              <a:t>h </a:t>
            </a:r>
            <a:r>
              <a:rPr lang="en-US" sz="2599">
                <a:solidFill>
                  <a:srgbClr val="000000"/>
                </a:solidFill>
                <a:latin typeface="Canva Sans"/>
                <a:ea typeface="Canva Sans"/>
                <a:cs typeface="Canva Sans"/>
                <a:sym typeface="Canva Sans"/>
              </a:rPr>
              <a:t>ả</a:t>
            </a:r>
            <a:r>
              <a:rPr lang="en-US" sz="2599" u="none">
                <a:solidFill>
                  <a:srgbClr val="000000"/>
                </a:solidFill>
                <a:latin typeface="Canva Sans"/>
                <a:ea typeface="Canva Sans"/>
                <a:cs typeface="Canva Sans"/>
                <a:sym typeface="Canva Sans"/>
              </a:rPr>
              <a:t>n</a:t>
            </a:r>
            <a:r>
              <a:rPr lang="en-US" sz="2599">
                <a:solidFill>
                  <a:srgbClr val="000000"/>
                </a:solidFill>
                <a:latin typeface="Canva Sans"/>
                <a:ea typeface="Canva Sans"/>
                <a:cs typeface="Canva Sans"/>
                <a:sym typeface="Canva Sans"/>
              </a:rPr>
              <a:t>h</a:t>
            </a:r>
            <a:r>
              <a:rPr lang="en-US" sz="2599" u="none">
                <a:solidFill>
                  <a:srgbClr val="000000"/>
                </a:solidFill>
                <a:latin typeface="Canva Sans"/>
                <a:ea typeface="Canva Sans"/>
                <a:cs typeface="Canva Sans"/>
                <a:sym typeface="Canva Sans"/>
              </a:rPr>
              <a:t> </a:t>
            </a:r>
            <a:r>
              <a:rPr lang="en-US" sz="2599">
                <a:solidFill>
                  <a:srgbClr val="000000"/>
                </a:solidFill>
                <a:latin typeface="Canva Sans"/>
                <a:ea typeface="Canva Sans"/>
                <a:cs typeface="Canva Sans"/>
                <a:sym typeface="Canva Sans"/>
              </a:rPr>
              <a:t>(ảnh một quán cà phê), sử dụng nhúng đa phương thức như được mô tả trong Get multimodal embeddings | Generative AI on Vertex AI | Google Cloud.</a:t>
            </a:r>
          </a:p>
        </p:txBody>
      </p:sp>
    </p:spTree>
  </p:cSld>
  <p:clrMapOvr>
    <a:masterClrMapping/>
  </p:clrMapOvr>
</p:sld>
</file>

<file path=ppt/slides/slide9.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1028700" y="933450"/>
            <a:ext cx="16230600" cy="948309"/>
          </a:xfrm>
          <a:prstGeom prst="rect">
            <a:avLst/>
          </a:prstGeom>
        </p:spPr>
        <p:txBody>
          <a:bodyPr anchor="t" rtlCol="false" tIns="0" lIns="0" bIns="0" rIns="0">
            <a:spAutoFit/>
          </a:bodyPr>
          <a:lstStyle/>
          <a:p>
            <a:pPr algn="l">
              <a:lnSpc>
                <a:spcPts val="7728"/>
              </a:lnSpc>
            </a:pPr>
            <a:r>
              <a:rPr lang="en-US" sz="5600" b="true">
                <a:solidFill>
                  <a:srgbClr val="000000"/>
                </a:solidFill>
                <a:latin typeface="Montserrat Bold"/>
                <a:ea typeface="Montserrat Bold"/>
                <a:cs typeface="Montserrat Bold"/>
                <a:sym typeface="Montserrat Bold"/>
              </a:rPr>
              <a:t>4. Methodology Overview (Setup)</a:t>
            </a:r>
          </a:p>
        </p:txBody>
      </p:sp>
      <p:sp>
        <p:nvSpPr>
          <p:cNvPr name="TextBox 3" id="3"/>
          <p:cNvSpPr txBox="true"/>
          <p:nvPr/>
        </p:nvSpPr>
        <p:spPr>
          <a:xfrm rot="0">
            <a:off x="1028700" y="2833370"/>
            <a:ext cx="16230600" cy="4563110"/>
          </a:xfrm>
          <a:prstGeom prst="rect">
            <a:avLst/>
          </a:prstGeom>
        </p:spPr>
        <p:txBody>
          <a:bodyPr anchor="t" rtlCol="false" tIns="0" lIns="0" bIns="0" rIns="0">
            <a:spAutoFit/>
          </a:bodyPr>
          <a:lstStyle/>
          <a:p>
            <a:pPr algn="l">
              <a:lnSpc>
                <a:spcPts val="3639"/>
              </a:lnSpc>
            </a:pPr>
            <a:r>
              <a:rPr lang="en-US" sz="2599" b="true">
                <a:solidFill>
                  <a:srgbClr val="000000"/>
                </a:solidFill>
                <a:latin typeface="Canva Sans Bold"/>
                <a:ea typeface="Canva Sans Bold"/>
                <a:cs typeface="Canva Sans Bold"/>
                <a:sym typeface="Canva Sans Bold"/>
              </a:rPr>
              <a:t>Tập dữ liệu:</a:t>
            </a:r>
            <a:r>
              <a:rPr lang="en-US" sz="2599">
                <a:solidFill>
                  <a:srgbClr val="000000"/>
                </a:solidFill>
                <a:latin typeface="Canva Sans"/>
                <a:ea typeface="Canva Sans"/>
                <a:cs typeface="Canva Sans"/>
                <a:sym typeface="Canva Sans"/>
              </a:rPr>
              <a:t> 500.000 truy vấn địa điểm từ Foursqua</a:t>
            </a:r>
            <a:r>
              <a:rPr lang="en-US" sz="2599">
                <a:solidFill>
                  <a:srgbClr val="000000"/>
                </a:solidFill>
                <a:latin typeface="Canva Sans"/>
                <a:ea typeface="Canva Sans"/>
                <a:cs typeface="Canva Sans"/>
                <a:sym typeface="Canva Sans"/>
              </a:rPr>
              <a:t>re, Yel</a:t>
            </a:r>
            <a:r>
              <a:rPr lang="en-US" sz="2599">
                <a:solidFill>
                  <a:srgbClr val="000000"/>
                </a:solidFill>
                <a:latin typeface="Canva Sans"/>
                <a:ea typeface="Canva Sans"/>
                <a:cs typeface="Canva Sans"/>
                <a:sym typeface="Canva Sans"/>
              </a:rPr>
              <a:t>p và Google Places</a:t>
            </a:r>
          </a:p>
          <a:p>
            <a:pPr algn="l">
              <a:lnSpc>
                <a:spcPts val="3639"/>
              </a:lnSpc>
            </a:pPr>
            <a:r>
              <a:rPr lang="en-US" sz="2599" b="true">
                <a:solidFill>
                  <a:srgbClr val="000000"/>
                </a:solidFill>
                <a:latin typeface="Canva Sans Bold"/>
                <a:ea typeface="Canva Sans Bold"/>
                <a:cs typeface="Canva Sans Bold"/>
                <a:sym typeface="Canva Sans Bold"/>
              </a:rPr>
              <a:t>Thời gian thử nghiệm: </a:t>
            </a:r>
            <a:r>
              <a:rPr lang="en-US" sz="2599">
                <a:solidFill>
                  <a:srgbClr val="000000"/>
                </a:solidFill>
                <a:latin typeface="Canva Sans"/>
                <a:ea typeface="Canva Sans"/>
                <a:cs typeface="Canva Sans"/>
                <a:sym typeface="Canva Sans"/>
              </a:rPr>
              <a:t>12 tuần</a:t>
            </a:r>
          </a:p>
          <a:p>
            <a:pPr algn="l">
              <a:lnSpc>
                <a:spcPts val="3639"/>
              </a:lnSpc>
            </a:pPr>
            <a:r>
              <a:rPr lang="en-US" sz="2599" b="true">
                <a:solidFill>
                  <a:srgbClr val="000000"/>
                </a:solidFill>
                <a:latin typeface="Canva Sans Bold"/>
                <a:ea typeface="Canva Sans Bold"/>
                <a:cs typeface="Canva Sans Bold"/>
                <a:sym typeface="Canva Sans Bold"/>
              </a:rPr>
              <a:t>Số người tham gia:</a:t>
            </a:r>
            <a:r>
              <a:rPr lang="en-US" sz="2599">
                <a:solidFill>
                  <a:srgbClr val="000000"/>
                </a:solidFill>
                <a:latin typeface="Canva Sans"/>
                <a:ea typeface="Canva Sans"/>
                <a:cs typeface="Canva Sans"/>
                <a:sym typeface="Canva Sans"/>
              </a:rPr>
              <a:t> 2.500</a:t>
            </a:r>
            <a:r>
              <a:rPr lang="en-US" sz="2599">
                <a:solidFill>
                  <a:srgbClr val="000000"/>
                </a:solidFill>
                <a:latin typeface="Canva Sans"/>
                <a:ea typeface="Canva Sans"/>
                <a:cs typeface="Canva Sans"/>
                <a:sym typeface="Canva Sans"/>
              </a:rPr>
              <a:t> người</a:t>
            </a:r>
            <a:r>
              <a:rPr lang="en-US" sz="2599">
                <a:solidFill>
                  <a:srgbClr val="000000"/>
                </a:solidFill>
                <a:latin typeface="Canva Sans"/>
                <a:ea typeface="Canva Sans"/>
                <a:cs typeface="Canva Sans"/>
                <a:sym typeface="Canva Sans"/>
              </a:rPr>
              <a:t> thuộc </a:t>
            </a:r>
            <a:r>
              <a:rPr lang="en-US" sz="2599">
                <a:solidFill>
                  <a:srgbClr val="000000"/>
                </a:solidFill>
                <a:latin typeface="Canva Sans"/>
                <a:ea typeface="Canva Sans"/>
                <a:cs typeface="Canva Sans"/>
                <a:sym typeface="Canva Sans"/>
              </a:rPr>
              <a:t>nhiều nhóm nhân khẩu học khác nha</a:t>
            </a:r>
            <a:r>
              <a:rPr lang="en-US" sz="2599">
                <a:solidFill>
                  <a:srgbClr val="000000"/>
                </a:solidFill>
                <a:latin typeface="Canva Sans"/>
                <a:ea typeface="Canva Sans"/>
                <a:cs typeface="Canva Sans"/>
                <a:sym typeface="Canva Sans"/>
              </a:rPr>
              <a:t>u</a:t>
            </a:r>
          </a:p>
          <a:p>
            <a:pPr algn="l">
              <a:lnSpc>
                <a:spcPts val="3639"/>
              </a:lnSpc>
            </a:pPr>
          </a:p>
          <a:p>
            <a:pPr algn="l">
              <a:lnSpc>
                <a:spcPts val="3639"/>
              </a:lnSpc>
            </a:pPr>
            <a:r>
              <a:rPr lang="en-US" sz="2599" b="true">
                <a:solidFill>
                  <a:srgbClr val="000000"/>
                </a:solidFill>
                <a:latin typeface="Canva Sans Bold"/>
                <a:ea typeface="Canva Sans Bold"/>
                <a:cs typeface="Canva Sans Bold"/>
                <a:sym typeface="Canva Sans Bold"/>
              </a:rPr>
              <a:t>Loại truy vấn:</a:t>
            </a:r>
          </a:p>
          <a:p>
            <a:pPr algn="l" marL="561337" indent="-280669" lvl="1">
              <a:lnSpc>
                <a:spcPts val="3639"/>
              </a:lnSpc>
              <a:buFont typeface="Arial"/>
              <a:buChar char="•"/>
            </a:pPr>
            <a:r>
              <a:rPr lang="en-US" sz="2599">
                <a:solidFill>
                  <a:srgbClr val="000000"/>
                </a:solidFill>
                <a:latin typeface="Canva Sans"/>
                <a:ea typeface="Canva Sans"/>
                <a:cs typeface="Canva Sans"/>
                <a:sym typeface="Canva Sans"/>
              </a:rPr>
              <a:t>Chỉ văn bả</a:t>
            </a:r>
            <a:r>
              <a:rPr lang="en-US" sz="2599">
                <a:solidFill>
                  <a:srgbClr val="000000"/>
                </a:solidFill>
                <a:latin typeface="Canva Sans"/>
                <a:ea typeface="Canva Sans"/>
                <a:cs typeface="Canva Sans"/>
                <a:sym typeface="Canva Sans"/>
              </a:rPr>
              <a:t>n: 60%</a:t>
            </a:r>
          </a:p>
          <a:p>
            <a:pPr algn="l" marL="561337" indent="-280669" lvl="1">
              <a:lnSpc>
                <a:spcPts val="3639"/>
              </a:lnSpc>
              <a:buFont typeface="Arial"/>
              <a:buChar char="•"/>
            </a:pPr>
            <a:r>
              <a:rPr lang="en-US" sz="2599">
                <a:solidFill>
                  <a:srgbClr val="000000"/>
                </a:solidFill>
                <a:latin typeface="Canva Sans"/>
                <a:ea typeface="Canva Sans"/>
                <a:cs typeface="Canva Sans"/>
                <a:sym typeface="Canva Sans"/>
              </a:rPr>
              <a:t>Đ</a:t>
            </a:r>
            <a:r>
              <a:rPr lang="en-US" sz="2599" u="none">
                <a:solidFill>
                  <a:srgbClr val="000000"/>
                </a:solidFill>
                <a:latin typeface="Canva Sans"/>
                <a:ea typeface="Canva Sans"/>
                <a:cs typeface="Canva Sans"/>
                <a:sym typeface="Canva Sans"/>
              </a:rPr>
              <a:t>a ph</a:t>
            </a:r>
            <a:r>
              <a:rPr lang="en-US" sz="2599">
                <a:solidFill>
                  <a:srgbClr val="000000"/>
                </a:solidFill>
                <a:latin typeface="Canva Sans"/>
                <a:ea typeface="Canva Sans"/>
                <a:cs typeface="Canva Sans"/>
                <a:sym typeface="Canva Sans"/>
              </a:rPr>
              <a:t>ương thức (văn bản + </a:t>
            </a:r>
            <a:r>
              <a:rPr lang="en-US" sz="2599" u="none">
                <a:solidFill>
                  <a:srgbClr val="000000"/>
                </a:solidFill>
                <a:latin typeface="Canva Sans"/>
                <a:ea typeface="Canva Sans"/>
                <a:cs typeface="Canva Sans"/>
                <a:sym typeface="Canva Sans"/>
              </a:rPr>
              <a:t>h</a:t>
            </a:r>
            <a:r>
              <a:rPr lang="en-US" sz="2599">
                <a:solidFill>
                  <a:srgbClr val="000000"/>
                </a:solidFill>
                <a:latin typeface="Canva Sans"/>
                <a:ea typeface="Canva Sans"/>
                <a:cs typeface="Canva Sans"/>
                <a:sym typeface="Canva Sans"/>
              </a:rPr>
              <a:t>ìn</a:t>
            </a:r>
            <a:r>
              <a:rPr lang="en-US" sz="2599" u="none">
                <a:solidFill>
                  <a:srgbClr val="000000"/>
                </a:solidFill>
                <a:latin typeface="Canva Sans"/>
                <a:ea typeface="Canva Sans"/>
                <a:cs typeface="Canva Sans"/>
                <a:sym typeface="Canva Sans"/>
              </a:rPr>
              <a:t>h </a:t>
            </a:r>
            <a:r>
              <a:rPr lang="en-US" sz="2599">
                <a:solidFill>
                  <a:srgbClr val="000000"/>
                </a:solidFill>
                <a:latin typeface="Canva Sans"/>
                <a:ea typeface="Canva Sans"/>
                <a:cs typeface="Canva Sans"/>
                <a:sym typeface="Canva Sans"/>
              </a:rPr>
              <a:t>ả</a:t>
            </a:r>
            <a:r>
              <a:rPr lang="en-US" sz="2599" u="none">
                <a:solidFill>
                  <a:srgbClr val="000000"/>
                </a:solidFill>
                <a:latin typeface="Canva Sans"/>
                <a:ea typeface="Canva Sans"/>
                <a:cs typeface="Canva Sans"/>
                <a:sym typeface="Canva Sans"/>
              </a:rPr>
              <a:t>n</a:t>
            </a:r>
            <a:r>
              <a:rPr lang="en-US" sz="2599">
                <a:solidFill>
                  <a:srgbClr val="000000"/>
                </a:solidFill>
                <a:latin typeface="Canva Sans"/>
                <a:ea typeface="Canva Sans"/>
                <a:cs typeface="Canva Sans"/>
                <a:sym typeface="Canva Sans"/>
              </a:rPr>
              <a:t>h/giọng</a:t>
            </a:r>
            <a:r>
              <a:rPr lang="en-US" sz="2599" u="none">
                <a:solidFill>
                  <a:srgbClr val="000000"/>
                </a:solidFill>
                <a:latin typeface="Canva Sans"/>
                <a:ea typeface="Canva Sans"/>
                <a:cs typeface="Canva Sans"/>
                <a:sym typeface="Canva Sans"/>
              </a:rPr>
              <a:t> </a:t>
            </a:r>
            <a:r>
              <a:rPr lang="en-US" sz="2599">
                <a:solidFill>
                  <a:srgbClr val="000000"/>
                </a:solidFill>
                <a:latin typeface="Canva Sans"/>
                <a:ea typeface="Canva Sans"/>
                <a:cs typeface="Canva Sans"/>
                <a:sym typeface="Canva Sans"/>
              </a:rPr>
              <a:t>nói): 25%</a:t>
            </a:r>
          </a:p>
          <a:p>
            <a:pPr algn="l" marL="561337" indent="-280669" lvl="1">
              <a:lnSpc>
                <a:spcPts val="3639"/>
              </a:lnSpc>
              <a:buFont typeface="Arial"/>
              <a:buChar char="•"/>
            </a:pPr>
            <a:r>
              <a:rPr lang="en-US" sz="2599">
                <a:solidFill>
                  <a:srgbClr val="000000"/>
                </a:solidFill>
                <a:latin typeface="Canva Sans"/>
                <a:ea typeface="Canva Sans"/>
                <a:cs typeface="Canva Sans"/>
                <a:sym typeface="Canva Sans"/>
              </a:rPr>
              <a:t>Trò chuyện hội thoại: 15%</a:t>
            </a:r>
          </a:p>
          <a:p>
            <a:pPr algn="l">
              <a:lnSpc>
                <a:spcPts val="3639"/>
              </a:lnSpc>
            </a:pPr>
          </a:p>
          <a:p>
            <a:pPr algn="l">
              <a:lnSpc>
                <a:spcPts val="3639"/>
              </a:lnSpc>
            </a:pPr>
            <a:r>
              <a:rPr lang="en-US" sz="2599" b="true">
                <a:solidFill>
                  <a:srgbClr val="000000"/>
                </a:solidFill>
                <a:latin typeface="Canva Sans Bold"/>
                <a:ea typeface="Canva Sans Bold"/>
                <a:cs typeface="Canva Sans Bold"/>
                <a:sym typeface="Canva Sans Bold"/>
              </a:rPr>
              <a:t>Khung đánh giá:</a:t>
            </a:r>
            <a:r>
              <a:rPr lang="en-US" sz="2599">
                <a:solidFill>
                  <a:srgbClr val="000000"/>
                </a:solidFill>
                <a:latin typeface="Canva Sans"/>
                <a:ea typeface="Canva Sans"/>
                <a:cs typeface="Canva Sans"/>
                <a:sym typeface="Canva Sans"/>
              </a:rPr>
              <a:t> A/B testing kết hợp cross-validation với nhiều chỉ số đánh giá khác nhau</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DAGnZHEYDKQ</dc:identifier>
  <dcterms:modified xsi:type="dcterms:W3CDTF">2011-08-01T06:04:30Z</dcterms:modified>
  <cp:revision>1</cp:revision>
  <dc:title>MENLO RESEARCH AI MEETUP SLIDE #1</dc:title>
</cp:coreProperties>
</file>